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3" r:id="rId3"/>
    <p:sldId id="296" r:id="rId4"/>
    <p:sldId id="278" r:id="rId5"/>
    <p:sldId id="272" r:id="rId6"/>
    <p:sldId id="273" r:id="rId7"/>
    <p:sldId id="274" r:id="rId8"/>
    <p:sldId id="275" r:id="rId9"/>
    <p:sldId id="276" r:id="rId10"/>
    <p:sldId id="277" r:id="rId11"/>
    <p:sldId id="279" r:id="rId12"/>
    <p:sldId id="261" r:id="rId13"/>
    <p:sldId id="262" r:id="rId14"/>
    <p:sldId id="287" r:id="rId15"/>
    <p:sldId id="298" r:id="rId16"/>
    <p:sldId id="299" r:id="rId17"/>
    <p:sldId id="288" r:id="rId18"/>
    <p:sldId id="282" r:id="rId19"/>
    <p:sldId id="285" r:id="rId20"/>
    <p:sldId id="286" r:id="rId21"/>
    <p:sldId id="292" r:id="rId22"/>
    <p:sldId id="260" r:id="rId23"/>
    <p:sldId id="268" r:id="rId24"/>
    <p:sldId id="269" r:id="rId25"/>
    <p:sldId id="290" r:id="rId26"/>
    <p:sldId id="291" r:id="rId27"/>
    <p:sldId id="265" r:id="rId28"/>
    <p:sldId id="289" r:id="rId29"/>
    <p:sldId id="280"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94E"/>
    <a:srgbClr val="022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5" autoAdjust="0"/>
    <p:restoredTop sz="96305" autoAdjust="0"/>
  </p:normalViewPr>
  <p:slideViewPr>
    <p:cSldViewPr snapToGrid="0">
      <p:cViewPr varScale="1">
        <p:scale>
          <a:sx n="126" d="100"/>
          <a:sy n="126" d="100"/>
        </p:scale>
        <p:origin x="216" y="6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46" d="100"/>
          <a:sy n="146" d="100"/>
        </p:scale>
        <p:origin x="560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C1EBF-B5AA-5740-B9A3-BB19740A951E}" type="datetimeFigureOut">
              <a:rPr lang="en-US" smtClean="0"/>
              <a:t>8/9/24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F37BF-C30F-754C-BA8E-93F5F3CA4E17}" type="slidenum">
              <a:rPr lang="en-US" smtClean="0"/>
              <a:t>‹#›</a:t>
            </a:fld>
            <a:endParaRPr lang="en-US"/>
          </a:p>
        </p:txBody>
      </p:sp>
    </p:spTree>
    <p:extLst>
      <p:ext uri="{BB962C8B-B14F-4D97-AF65-F5344CB8AC3E}">
        <p14:creationId xmlns:p14="http://schemas.microsoft.com/office/powerpoint/2010/main" val="265446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student attempts a formula, the cells </a:t>
            </a:r>
          </a:p>
        </p:txBody>
      </p:sp>
      <p:sp>
        <p:nvSpPr>
          <p:cNvPr id="4" name="Slide Number Placeholder 3"/>
          <p:cNvSpPr>
            <a:spLocks noGrp="1"/>
          </p:cNvSpPr>
          <p:nvPr>
            <p:ph type="sldNum" sz="quarter" idx="5"/>
          </p:nvPr>
        </p:nvSpPr>
        <p:spPr/>
        <p:txBody>
          <a:bodyPr/>
          <a:lstStyle/>
          <a:p>
            <a:fld id="{A79F37BF-C30F-754C-BA8E-93F5F3CA4E17}" type="slidenum">
              <a:rPr lang="en-US" smtClean="0"/>
              <a:t>5</a:t>
            </a:fld>
            <a:endParaRPr lang="en-US"/>
          </a:p>
        </p:txBody>
      </p:sp>
    </p:spTree>
    <p:extLst>
      <p:ext uri="{BB962C8B-B14F-4D97-AF65-F5344CB8AC3E}">
        <p14:creationId xmlns:p14="http://schemas.microsoft.com/office/powerpoint/2010/main" val="26463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37BF-C30F-754C-BA8E-93F5F3CA4E17}" type="slidenum">
              <a:rPr lang="en-US" smtClean="0"/>
              <a:t>23</a:t>
            </a:fld>
            <a:endParaRPr lang="en-US"/>
          </a:p>
        </p:txBody>
      </p:sp>
    </p:spTree>
    <p:extLst>
      <p:ext uri="{BB962C8B-B14F-4D97-AF65-F5344CB8AC3E}">
        <p14:creationId xmlns:p14="http://schemas.microsoft.com/office/powerpoint/2010/main" val="42520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conducted a classroom study to determine the effectiveness of Scoreboard.  A total of 397 students consented to share their data.  These participants were recruited from several Intro to Accounting and Intro Business Analytics courses – both of which taught various Excel skills.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-Approximately 88% of the participants had no to limited experience with Excel.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conducted a quasi -experiment that spanned two assignments.  All students across classes and schools completed the same assignments.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HW 1, students were only given traditional hints – that is, they were provided with the correct, final answer for a subset of the problems.  These hints were stored as a note in Excel.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HW 2, we assigned half of the classes we provided with an assignment with Scoreboard, the other half was given the same assignment with traditional hints only.  Thus, we had two conditions:  a Scoreboard group and a hints group.</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each assignment, we asked students to complete a short survey:  this survey measured intrinsic motivation, asked students to estimate how much incorrect work they were able to fix, and how much time they spent on the assignment.  We also recorded their grades.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these two groups did not have any differences on HW 1 – that is, they did not differ in their intrinsic motivation, % of work fixed, time spent, and grades.  This helps rule out any pre-existing differences.  </a:t>
            </a:r>
          </a:p>
          <a:p>
            <a:endParaRPr lang="en-US" dirty="0"/>
          </a:p>
        </p:txBody>
      </p:sp>
      <p:sp>
        <p:nvSpPr>
          <p:cNvPr id="4" name="Slide Number Placeholder 3"/>
          <p:cNvSpPr>
            <a:spLocks noGrp="1"/>
          </p:cNvSpPr>
          <p:nvPr>
            <p:ph type="sldNum" sz="quarter" idx="5"/>
          </p:nvPr>
        </p:nvSpPr>
        <p:spPr/>
        <p:txBody>
          <a:bodyPr/>
          <a:lstStyle/>
          <a:p>
            <a:fld id="{A79F37BF-C30F-754C-BA8E-93F5F3CA4E17}" type="slidenum">
              <a:rPr lang="en-US" smtClean="0"/>
              <a:t>27</a:t>
            </a:fld>
            <a:endParaRPr lang="en-US"/>
          </a:p>
        </p:txBody>
      </p:sp>
    </p:spTree>
    <p:extLst>
      <p:ext uri="{BB962C8B-B14F-4D97-AF65-F5344CB8AC3E}">
        <p14:creationId xmlns:p14="http://schemas.microsoft.com/office/powerpoint/2010/main" val="261630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However, significant differences emerged on the second assignment.  Specifically, students who used Scoreboard had significantly higher intrinsic motivation and reported fixing a higher amount of incorrect work and received significantly higher grades.   They did not differ on how much they estimated working on the assignment. </a:t>
            </a:r>
            <a:endParaRPr lang="en-US" dirty="0"/>
          </a:p>
          <a:p>
            <a:endParaRPr lang="en-US" dirty="0"/>
          </a:p>
        </p:txBody>
      </p:sp>
      <p:sp>
        <p:nvSpPr>
          <p:cNvPr id="4" name="Slide Number Placeholder 3"/>
          <p:cNvSpPr>
            <a:spLocks noGrp="1"/>
          </p:cNvSpPr>
          <p:nvPr>
            <p:ph type="sldNum" sz="quarter" idx="5"/>
          </p:nvPr>
        </p:nvSpPr>
        <p:spPr/>
        <p:txBody>
          <a:bodyPr/>
          <a:lstStyle/>
          <a:p>
            <a:fld id="{A79F37BF-C30F-754C-BA8E-93F5F3CA4E17}" type="slidenum">
              <a:rPr lang="en-US" smtClean="0"/>
              <a:t>28</a:t>
            </a:fld>
            <a:endParaRPr lang="en-US"/>
          </a:p>
        </p:txBody>
      </p:sp>
    </p:spTree>
    <p:extLst>
      <p:ext uri="{BB962C8B-B14F-4D97-AF65-F5344CB8AC3E}">
        <p14:creationId xmlns:p14="http://schemas.microsoft.com/office/powerpoint/2010/main" val="385681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also administered an end of the semester survey which assessed student’s experience and impression of Scoreboard.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Overall, students gave very high ratings to Scoreboard.  The majority (over 80%) either agreed or strongly agreed that they knew the content better, felt more confident and proud of their work.  They disagreed that the system caused stress.  We compared the average rating for each item to the midpoint – which was neither agree nor disagree.  All analyses were statistically significant.  Overall, students self-reported experience with Scoreboard was very positive.</a:t>
            </a:r>
          </a:p>
        </p:txBody>
      </p:sp>
      <p:sp>
        <p:nvSpPr>
          <p:cNvPr id="4" name="Slide Number Placeholder 3"/>
          <p:cNvSpPr>
            <a:spLocks noGrp="1"/>
          </p:cNvSpPr>
          <p:nvPr>
            <p:ph type="sldNum" sz="quarter" idx="5"/>
          </p:nvPr>
        </p:nvSpPr>
        <p:spPr/>
        <p:txBody>
          <a:bodyPr/>
          <a:lstStyle/>
          <a:p>
            <a:fld id="{A79F37BF-C30F-754C-BA8E-93F5F3CA4E17}" type="slidenum">
              <a:rPr lang="en-US" smtClean="0"/>
              <a:t>29</a:t>
            </a:fld>
            <a:endParaRPr lang="en-US"/>
          </a:p>
        </p:txBody>
      </p:sp>
    </p:spTree>
    <p:extLst>
      <p:ext uri="{BB962C8B-B14F-4D97-AF65-F5344CB8AC3E}">
        <p14:creationId xmlns:p14="http://schemas.microsoft.com/office/powerpoint/2010/main" val="47731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2B50-8CDE-AE19-49DE-BB4425249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890A6-8E24-49EE-530D-43DC52068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B014449-5135-FFA5-60C8-17E12F41214A}"/>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238643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2876-51DD-3A4C-A0BF-E073043A5F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549F07-40D4-DE66-92E8-9337519646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008A05-557C-C2BB-5D93-9559239B063A}"/>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359891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30339E-E4A0-A8AC-9429-3E696F1218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DEFC6-F481-A795-1428-1AB58E3EF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303383B-FB4C-322E-8B2F-1942D169C976}"/>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89025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A909-33B6-6EC3-C31C-6D0DD1E89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3545D-335E-33EF-CD0D-50281A9FF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6A6116A-A196-30B4-BA27-5F01A68DD689}"/>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21332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775B-F6D5-12E1-5A31-0F69E7305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FF117-5254-9F7A-A486-F501C000C0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E0411FC-3984-6210-EF62-5CB5DE3C467F}"/>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341226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82B7-49E6-123A-08A6-B09C11E49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1487F-6D32-4F9A-2445-183EFBAE1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38FFF2-8AF9-3E2F-128E-401A0EA90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CA640B-4FDB-6170-3DAC-B38FA22FBC01}"/>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68027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BC02-7880-DE2C-9773-652140615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E70DC-EE23-99C0-9030-7CCFB77D2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0C3C5-BD42-C096-904F-7152BBD34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86740-6665-DDDC-79D3-1A0B3FBC2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0EC7B4-6CE5-2506-EDBF-5CD2D219B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093DA45-2356-49EA-BD36-564916E28898}"/>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34265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912D-2F22-F6C9-F48B-2A65692DE3E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640468D-CE6C-759D-13C0-F7A5FC86A870}"/>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3405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48DCE-20C1-870B-0138-834385059384}"/>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243643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1A5-D8DE-C3A9-5F06-8588FCC77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254DA-AC31-ACC6-FF49-4365EC548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A793E1-C5C8-F7BA-D921-0A2D2FFBD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0927E79-7032-8944-7E8F-F052CE84BB6D}"/>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103281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4022-0F2F-D861-075C-6937805F8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C0A37E-3CD7-5C8E-197C-8830B3294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85CEF7-3585-0624-36A0-A2C395C74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B5472D6-184C-A311-70F7-320C899D08F6}"/>
              </a:ext>
            </a:extLst>
          </p:cNvPr>
          <p:cNvSpPr>
            <a:spLocks noGrp="1"/>
          </p:cNvSpPr>
          <p:nvPr>
            <p:ph type="sldNum" sz="quarter" idx="12"/>
          </p:nvPr>
        </p:nvSpPr>
        <p:spPr/>
        <p:txBody>
          <a:bodyPr/>
          <a:lstStyle/>
          <a:p>
            <a:fld id="{D3CF23DE-3BFB-48FE-899C-95CECC7154BA}" type="slidenum">
              <a:rPr lang="en-US" smtClean="0"/>
              <a:t>‹#›</a:t>
            </a:fld>
            <a:endParaRPr lang="en-US"/>
          </a:p>
        </p:txBody>
      </p:sp>
    </p:spTree>
    <p:extLst>
      <p:ext uri="{BB962C8B-B14F-4D97-AF65-F5344CB8AC3E}">
        <p14:creationId xmlns:p14="http://schemas.microsoft.com/office/powerpoint/2010/main" val="164848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E98CC8-02A1-D03E-FB7D-1DB67F08E4D6}"/>
              </a:ext>
            </a:extLst>
          </p:cNvPr>
          <p:cNvSpPr/>
          <p:nvPr userDrawn="1"/>
        </p:nvSpPr>
        <p:spPr>
          <a:xfrm>
            <a:off x="0" y="6176962"/>
            <a:ext cx="12192000" cy="68103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6AFAB2F-1900-92F9-1958-C6B4D3CE2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83B8B4-ECBE-BF0F-8A0D-BCC22BF12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1EB8216-59E8-3B24-6B28-C0B1C96A9568}"/>
              </a:ext>
            </a:extLst>
          </p:cNvPr>
          <p:cNvSpPr>
            <a:spLocks noGrp="1"/>
          </p:cNvSpPr>
          <p:nvPr>
            <p:ph type="sldNum" sz="quarter" idx="4"/>
          </p:nvPr>
        </p:nvSpPr>
        <p:spPr>
          <a:xfrm>
            <a:off x="5829300" y="6374184"/>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F23DE-3BFB-48FE-899C-95CECC7154BA}" type="slidenum">
              <a:rPr lang="en-US" smtClean="0"/>
              <a:t>‹#›</a:t>
            </a:fld>
            <a:endParaRPr lang="en-US"/>
          </a:p>
        </p:txBody>
      </p:sp>
      <p:pic>
        <p:nvPicPr>
          <p:cNvPr id="8" name="Picture 7" descr="A close-up of a sign&#10;&#10;Description automatically generated">
            <a:extLst>
              <a:ext uri="{FF2B5EF4-FFF2-40B4-BE49-F238E27FC236}">
                <a16:creationId xmlns:a16="http://schemas.microsoft.com/office/drawing/2014/main" id="{31D71530-1C40-45ED-C035-1AE88BC4444D}"/>
              </a:ext>
            </a:extLst>
          </p:cNvPr>
          <p:cNvPicPr>
            <a:picLocks noChangeAspect="1"/>
          </p:cNvPicPr>
          <p:nvPr userDrawn="1"/>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38200" y="6255494"/>
            <a:ext cx="2397760" cy="602506"/>
          </a:xfrm>
          <a:prstGeom prst="rect">
            <a:avLst/>
          </a:prstGeom>
        </p:spPr>
      </p:pic>
      <p:pic>
        <p:nvPicPr>
          <p:cNvPr id="12" name="Picture 11" descr="A green logo with a house and a building on a black background&#10;&#10;Description automatically generated">
            <a:extLst>
              <a:ext uri="{FF2B5EF4-FFF2-40B4-BE49-F238E27FC236}">
                <a16:creationId xmlns:a16="http://schemas.microsoft.com/office/drawing/2014/main" id="{126B9E03-93F7-92F2-0FB5-2669454EAB1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065260" y="6214174"/>
            <a:ext cx="2288540" cy="616418"/>
          </a:xfrm>
          <a:prstGeom prst="rect">
            <a:avLst/>
          </a:prstGeom>
        </p:spPr>
      </p:pic>
      <p:cxnSp>
        <p:nvCxnSpPr>
          <p:cNvPr id="10" name="Straight Connector 9">
            <a:extLst>
              <a:ext uri="{FF2B5EF4-FFF2-40B4-BE49-F238E27FC236}">
                <a16:creationId xmlns:a16="http://schemas.microsoft.com/office/drawing/2014/main" id="{7BD706AE-1D54-DAC9-D88A-E4F8697B86D0}"/>
              </a:ext>
            </a:extLst>
          </p:cNvPr>
          <p:cNvCxnSpPr>
            <a:cxnSpLocks/>
          </p:cNvCxnSpPr>
          <p:nvPr userDrawn="1"/>
        </p:nvCxnSpPr>
        <p:spPr>
          <a:xfrm>
            <a:off x="150630" y="-13335"/>
            <a:ext cx="0" cy="61769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9CD466-8912-A657-DB5E-5D4C352C1B97}"/>
              </a:ext>
            </a:extLst>
          </p:cNvPr>
          <p:cNvCxnSpPr>
            <a:cxnSpLocks/>
          </p:cNvCxnSpPr>
          <p:nvPr userDrawn="1"/>
        </p:nvCxnSpPr>
        <p:spPr>
          <a:xfrm>
            <a:off x="231910" y="-13335"/>
            <a:ext cx="0" cy="6176962"/>
          </a:xfrm>
          <a:prstGeom prst="line">
            <a:avLst/>
          </a:prstGeom>
          <a:ln w="38100">
            <a:solidFill>
              <a:srgbClr val="0169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982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coreboardexcel.com/CTL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FrostR@ohio.edu" TargetMode="External"/><Relationship Id="rId2" Type="http://schemas.openxmlformats.org/officeDocument/2006/relationships/hyperlink" Target="mailto:mbs26@case.edu" TargetMode="External"/><Relationship Id="rId1" Type="http://schemas.openxmlformats.org/officeDocument/2006/relationships/slideLayout" Target="../slideLayouts/slideLayout2.xml"/><Relationship Id="rId6" Type="http://schemas.openxmlformats.org/officeDocument/2006/relationships/hyperlink" Target="mailto:Matta@ohio.edu" TargetMode="External"/><Relationship Id="rId5" Type="http://schemas.openxmlformats.org/officeDocument/2006/relationships/hyperlink" Target="mailto:Kenyo@ohio.edu" TargetMode="External"/><Relationship Id="rId4" Type="http://schemas.openxmlformats.org/officeDocument/2006/relationships/hyperlink" Target="mailto:GordonE@ohio.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DF1F-EC67-D915-0662-AF49E0C2BB48}"/>
              </a:ext>
            </a:extLst>
          </p:cNvPr>
          <p:cNvSpPr>
            <a:spLocks noGrp="1"/>
          </p:cNvSpPr>
          <p:nvPr>
            <p:ph type="ctrTitle"/>
          </p:nvPr>
        </p:nvSpPr>
        <p:spPr>
          <a:xfrm>
            <a:off x="905347" y="392957"/>
            <a:ext cx="10628767" cy="1320096"/>
          </a:xfrm>
        </p:spPr>
        <p:txBody>
          <a:bodyPr>
            <a:normAutofit fontScale="90000"/>
          </a:bodyPr>
          <a:lstStyle/>
          <a:p>
            <a:r>
              <a:rPr lang="en-US" sz="4400" dirty="0"/>
              <a:t>Open Access Software to Advance Active Learning, Automate Grading, and Reduce Cheating in Excel</a:t>
            </a:r>
          </a:p>
        </p:txBody>
      </p:sp>
      <p:sp>
        <p:nvSpPr>
          <p:cNvPr id="3" name="Subtitle 2">
            <a:extLst>
              <a:ext uri="{FF2B5EF4-FFF2-40B4-BE49-F238E27FC236}">
                <a16:creationId xmlns:a16="http://schemas.microsoft.com/office/drawing/2014/main" id="{B859CB5B-D337-27DF-80E1-47DDD7BD348A}"/>
              </a:ext>
            </a:extLst>
          </p:cNvPr>
          <p:cNvSpPr>
            <a:spLocks noGrp="1"/>
          </p:cNvSpPr>
          <p:nvPr>
            <p:ph type="subTitle" idx="1"/>
          </p:nvPr>
        </p:nvSpPr>
        <p:spPr>
          <a:xfrm>
            <a:off x="1647730" y="2710582"/>
            <a:ext cx="9144000" cy="835131"/>
          </a:xfrm>
        </p:spPr>
        <p:txBody>
          <a:bodyPr>
            <a:normAutofit/>
          </a:bodyPr>
          <a:lstStyle/>
          <a:p>
            <a:pPr>
              <a:spcBef>
                <a:spcPts val="0"/>
              </a:spcBef>
            </a:pPr>
            <a:r>
              <a:rPr lang="en-US" dirty="0"/>
              <a:t>2024 AAA CTLA – Annual Meeting</a:t>
            </a:r>
            <a:endParaRPr lang="en-US" sz="2000" dirty="0"/>
          </a:p>
          <a:p>
            <a:pPr>
              <a:lnSpc>
                <a:spcPct val="100000"/>
              </a:lnSpc>
              <a:spcBef>
                <a:spcPts val="0"/>
              </a:spcBef>
            </a:pPr>
            <a:r>
              <a:rPr lang="en-US" dirty="0"/>
              <a:t>Mary </a:t>
            </a:r>
            <a:r>
              <a:rPr lang="en-US" dirty="0" err="1"/>
              <a:t>Sasmaz</a:t>
            </a:r>
            <a:r>
              <a:rPr lang="en-US" dirty="0"/>
              <a:t>, Raymond Frost, Ellen Gordon, Lauren </a:t>
            </a:r>
            <a:r>
              <a:rPr lang="en-US" dirty="0" err="1"/>
              <a:t>Kenyo</a:t>
            </a:r>
            <a:r>
              <a:rPr lang="en-US" dirty="0"/>
              <a:t>, Vic Matta</a:t>
            </a:r>
          </a:p>
          <a:p>
            <a:endParaRPr lang="en-US" dirty="0"/>
          </a:p>
        </p:txBody>
      </p:sp>
      <p:sp>
        <p:nvSpPr>
          <p:cNvPr id="5" name="TextBox 4">
            <a:extLst>
              <a:ext uri="{FF2B5EF4-FFF2-40B4-BE49-F238E27FC236}">
                <a16:creationId xmlns:a16="http://schemas.microsoft.com/office/drawing/2014/main" id="{8F6905A1-2D38-EF56-8B1D-3FA1F1D041E5}"/>
              </a:ext>
            </a:extLst>
          </p:cNvPr>
          <p:cNvSpPr txBox="1"/>
          <p:nvPr/>
        </p:nvSpPr>
        <p:spPr>
          <a:xfrm>
            <a:off x="1275406" y="4502332"/>
            <a:ext cx="9888647" cy="954107"/>
          </a:xfrm>
          <a:prstGeom prst="rect">
            <a:avLst/>
          </a:prstGeom>
          <a:noFill/>
        </p:spPr>
        <p:txBody>
          <a:bodyPr wrap="square">
            <a:spAutoFit/>
          </a:bodyPr>
          <a:lstStyle/>
          <a:p>
            <a:pPr algn="ctr"/>
            <a:r>
              <a:rPr lang="en-US" sz="2800" dirty="0">
                <a:solidFill>
                  <a:srgbClr val="0070C0"/>
                </a:solidFill>
              </a:rPr>
              <a:t>Please do this now:</a:t>
            </a:r>
          </a:p>
          <a:p>
            <a:pPr algn="ctr"/>
            <a:r>
              <a:rPr lang="en-US" sz="2800" dirty="0">
                <a:solidFill>
                  <a:srgbClr val="0070C0"/>
                </a:solidFill>
              </a:rPr>
              <a:t>Download and install the software from </a:t>
            </a:r>
            <a:r>
              <a:rPr lang="en-US" sz="2800" dirty="0" err="1">
                <a:solidFill>
                  <a:srgbClr val="0070C0"/>
                </a:solidFill>
              </a:rPr>
              <a:t>ScoreboardExcel.com</a:t>
            </a:r>
            <a:endParaRPr lang="en-US" sz="2800" dirty="0">
              <a:solidFill>
                <a:srgbClr val="0070C0"/>
              </a:solidFill>
            </a:endParaRPr>
          </a:p>
        </p:txBody>
      </p:sp>
    </p:spTree>
    <p:extLst>
      <p:ext uri="{BB962C8B-B14F-4D97-AF65-F5344CB8AC3E}">
        <p14:creationId xmlns:p14="http://schemas.microsoft.com/office/powerpoint/2010/main" val="20784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5BDA-99CB-EEA2-A5A7-627418AE4BD7}"/>
              </a:ext>
            </a:extLst>
          </p:cNvPr>
          <p:cNvSpPr>
            <a:spLocks noGrp="1"/>
          </p:cNvSpPr>
          <p:nvPr>
            <p:ph type="title"/>
          </p:nvPr>
        </p:nvSpPr>
        <p:spPr>
          <a:xfrm>
            <a:off x="755904" y="365125"/>
            <a:ext cx="10515600" cy="1325563"/>
          </a:xfrm>
        </p:spPr>
        <p:txBody>
          <a:bodyPr>
            <a:normAutofit/>
          </a:bodyPr>
          <a:lstStyle/>
          <a:p>
            <a:r>
              <a:rPr lang="en-US" sz="3600" dirty="0"/>
              <a:t>Scoreboard prompts to apply correct formatting</a:t>
            </a:r>
            <a:br>
              <a:rPr lang="en-US" sz="3600" dirty="0"/>
            </a:br>
            <a:r>
              <a:rPr lang="en-US" sz="3600" dirty="0"/>
              <a:t>(to match the formatting on the answer key)</a:t>
            </a:r>
          </a:p>
        </p:txBody>
      </p:sp>
      <p:pic>
        <p:nvPicPr>
          <p:cNvPr id="5" name="Picture 4" descr="A screenshot of a spreadsheet&#10;&#10;Description automatically generated">
            <a:extLst>
              <a:ext uri="{FF2B5EF4-FFF2-40B4-BE49-F238E27FC236}">
                <a16:creationId xmlns:a16="http://schemas.microsoft.com/office/drawing/2014/main" id="{C7C4AA92-3785-E70A-13BE-BDABAF105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96" y="1690688"/>
            <a:ext cx="10061347" cy="4334336"/>
          </a:xfrm>
          <a:prstGeom prst="rect">
            <a:avLst/>
          </a:prstGeom>
          <a:ln w="12700">
            <a:solidFill>
              <a:schemeClr val="tx1"/>
            </a:solidFill>
          </a:ln>
        </p:spPr>
      </p:pic>
    </p:spTree>
    <p:extLst>
      <p:ext uri="{BB962C8B-B14F-4D97-AF65-F5344CB8AC3E}">
        <p14:creationId xmlns:p14="http://schemas.microsoft.com/office/powerpoint/2010/main" val="399168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B57C-4AED-CDF2-A586-E39511CB615E}"/>
              </a:ext>
            </a:extLst>
          </p:cNvPr>
          <p:cNvSpPr>
            <a:spLocks noGrp="1"/>
          </p:cNvSpPr>
          <p:nvPr>
            <p:ph type="ctrTitle"/>
          </p:nvPr>
        </p:nvSpPr>
        <p:spPr/>
        <p:txBody>
          <a:bodyPr/>
          <a:lstStyle/>
          <a:p>
            <a:r>
              <a:rPr lang="en-US" dirty="0"/>
              <a:t>Scoreboard Honesty Controls</a:t>
            </a:r>
          </a:p>
        </p:txBody>
      </p:sp>
      <p:sp>
        <p:nvSpPr>
          <p:cNvPr id="3" name="Subtitle 2">
            <a:extLst>
              <a:ext uri="{FF2B5EF4-FFF2-40B4-BE49-F238E27FC236}">
                <a16:creationId xmlns:a16="http://schemas.microsoft.com/office/drawing/2014/main" id="{1047DB93-F26A-197C-1F23-BEF843498714}"/>
              </a:ext>
            </a:extLst>
          </p:cNvPr>
          <p:cNvSpPr>
            <a:spLocks noGrp="1"/>
          </p:cNvSpPr>
          <p:nvPr>
            <p:ph type="subTitle" idx="1"/>
          </p:nvPr>
        </p:nvSpPr>
        <p:spPr>
          <a:xfrm>
            <a:off x="1180619" y="3602038"/>
            <a:ext cx="10035250" cy="1655762"/>
          </a:xfrm>
        </p:spPr>
        <p:txBody>
          <a:bodyPr/>
          <a:lstStyle/>
          <a:p>
            <a:r>
              <a:rPr lang="en-US" dirty="0"/>
              <a:t>Each of the following slides has an animated loop showing honesty controls</a:t>
            </a:r>
          </a:p>
          <a:p>
            <a:r>
              <a:rPr lang="en-US" dirty="0"/>
              <a:t>The general idea behind Scoreboard’s honesty controls is that it is not possible to cheat off of another student if students don’t have the same assignments.</a:t>
            </a:r>
          </a:p>
          <a:p>
            <a:endParaRPr lang="en-US" dirty="0"/>
          </a:p>
        </p:txBody>
      </p:sp>
    </p:spTree>
    <p:extLst>
      <p:ext uri="{BB962C8B-B14F-4D97-AF65-F5344CB8AC3E}">
        <p14:creationId xmlns:p14="http://schemas.microsoft.com/office/powerpoint/2010/main" val="379028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00BD-9F27-FD88-42C1-8A2E4620F9F5}"/>
              </a:ext>
            </a:extLst>
          </p:cNvPr>
          <p:cNvSpPr>
            <a:spLocks noGrp="1"/>
          </p:cNvSpPr>
          <p:nvPr>
            <p:ph type="title"/>
          </p:nvPr>
        </p:nvSpPr>
        <p:spPr/>
        <p:txBody>
          <a:bodyPr>
            <a:normAutofit/>
          </a:bodyPr>
          <a:lstStyle/>
          <a:p>
            <a:r>
              <a:rPr lang="en-US" sz="3600" dirty="0"/>
              <a:t>Scoreboard assigns unique values and formulas to each student's workbook (if the professor requests it)</a:t>
            </a:r>
          </a:p>
        </p:txBody>
      </p:sp>
      <p:pic>
        <p:nvPicPr>
          <p:cNvPr id="5" name="Picture 4" descr="A screenshot of a computer&#10;&#10;Description automatically generated">
            <a:extLst>
              <a:ext uri="{FF2B5EF4-FFF2-40B4-BE49-F238E27FC236}">
                <a16:creationId xmlns:a16="http://schemas.microsoft.com/office/drawing/2014/main" id="{EABBE66D-784C-713B-BFC4-80658A7CA6B9}"/>
              </a:ext>
            </a:extLst>
          </p:cNvPr>
          <p:cNvPicPr>
            <a:picLocks noChangeAspect="1"/>
          </p:cNvPicPr>
          <p:nvPr/>
        </p:nvPicPr>
        <p:blipFill rotWithShape="1">
          <a:blip r:embed="rId2">
            <a:extLst>
              <a:ext uri="{28A0092B-C50C-407E-A947-70E740481C1C}">
                <a14:useLocalDpi xmlns:a14="http://schemas.microsoft.com/office/drawing/2010/main" val="0"/>
              </a:ext>
            </a:extLst>
          </a:blip>
          <a:srcRect r="709"/>
          <a:stretch/>
        </p:blipFill>
        <p:spPr>
          <a:xfrm>
            <a:off x="853440" y="2205505"/>
            <a:ext cx="10853285" cy="2995147"/>
          </a:xfrm>
          <a:prstGeom prst="rect">
            <a:avLst/>
          </a:prstGeom>
          <a:ln>
            <a:solidFill>
              <a:schemeClr val="tx1"/>
            </a:solidFill>
          </a:ln>
        </p:spPr>
      </p:pic>
      <p:cxnSp>
        <p:nvCxnSpPr>
          <p:cNvPr id="3" name="Straight Connector 2">
            <a:extLst>
              <a:ext uri="{FF2B5EF4-FFF2-40B4-BE49-F238E27FC236}">
                <a16:creationId xmlns:a16="http://schemas.microsoft.com/office/drawing/2014/main" id="{DBED68FD-6EB6-89E7-33C0-E568C60C99CD}"/>
              </a:ext>
            </a:extLst>
          </p:cNvPr>
          <p:cNvCxnSpPr>
            <a:cxnSpLocks/>
          </p:cNvCxnSpPr>
          <p:nvPr/>
        </p:nvCxnSpPr>
        <p:spPr>
          <a:xfrm>
            <a:off x="6249673" y="2154706"/>
            <a:ext cx="0" cy="3257049"/>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00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BBB0-D748-9CD6-5FDF-24D7F262B462}"/>
              </a:ext>
            </a:extLst>
          </p:cNvPr>
          <p:cNvSpPr>
            <a:spLocks noGrp="1"/>
          </p:cNvSpPr>
          <p:nvPr>
            <p:ph type="title"/>
          </p:nvPr>
        </p:nvSpPr>
        <p:spPr/>
        <p:txBody>
          <a:bodyPr>
            <a:normAutofit/>
          </a:bodyPr>
          <a:lstStyle/>
          <a:p>
            <a:r>
              <a:rPr lang="en-US" sz="3600" dirty="0"/>
              <a:t>Scoreboard deters copying other students’ work</a:t>
            </a:r>
            <a:br>
              <a:rPr lang="en-US" sz="3600" dirty="0"/>
            </a:br>
            <a:r>
              <a:rPr lang="en-US" sz="3600" dirty="0"/>
              <a:t>(the pink screen of doom!)</a:t>
            </a:r>
          </a:p>
        </p:txBody>
      </p:sp>
      <p:pic>
        <p:nvPicPr>
          <p:cNvPr id="5" name="Picture 4" descr="A screenshot of a computer&#10;&#10;Description automatically generated">
            <a:extLst>
              <a:ext uri="{FF2B5EF4-FFF2-40B4-BE49-F238E27FC236}">
                <a16:creationId xmlns:a16="http://schemas.microsoft.com/office/drawing/2014/main" id="{5558DCA0-6363-0F4F-B744-6ED0A1D83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37890"/>
            <a:ext cx="10533969" cy="3228631"/>
          </a:xfrm>
          <a:prstGeom prst="rect">
            <a:avLst/>
          </a:prstGeom>
          <a:ln>
            <a:solidFill>
              <a:schemeClr val="tx1"/>
            </a:solidFill>
          </a:ln>
        </p:spPr>
      </p:pic>
      <p:cxnSp>
        <p:nvCxnSpPr>
          <p:cNvPr id="3" name="Straight Connector 2">
            <a:extLst>
              <a:ext uri="{FF2B5EF4-FFF2-40B4-BE49-F238E27FC236}">
                <a16:creationId xmlns:a16="http://schemas.microsoft.com/office/drawing/2014/main" id="{61BCB7CC-66FD-CB61-AA34-4513ECE4D174}"/>
              </a:ext>
            </a:extLst>
          </p:cNvPr>
          <p:cNvCxnSpPr>
            <a:cxnSpLocks/>
          </p:cNvCxnSpPr>
          <p:nvPr/>
        </p:nvCxnSpPr>
        <p:spPr>
          <a:xfrm>
            <a:off x="6175280" y="2179420"/>
            <a:ext cx="0" cy="331181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43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BBB0-D748-9CD6-5FDF-24D7F262B462}"/>
              </a:ext>
            </a:extLst>
          </p:cNvPr>
          <p:cNvSpPr>
            <a:spLocks noGrp="1"/>
          </p:cNvSpPr>
          <p:nvPr>
            <p:ph type="title"/>
          </p:nvPr>
        </p:nvSpPr>
        <p:spPr/>
        <p:txBody>
          <a:bodyPr/>
          <a:lstStyle/>
          <a:p>
            <a:r>
              <a:rPr lang="en-US" dirty="0"/>
              <a:t>Scoreboard creates unique workbooks from a master pool of worksheets</a:t>
            </a:r>
          </a:p>
        </p:txBody>
      </p:sp>
      <p:pic>
        <p:nvPicPr>
          <p:cNvPr id="8" name="Picture 7" descr="A screenshot of a computer&#10;&#10;Description automatically generated">
            <a:extLst>
              <a:ext uri="{FF2B5EF4-FFF2-40B4-BE49-F238E27FC236}">
                <a16:creationId xmlns:a16="http://schemas.microsoft.com/office/drawing/2014/main" id="{CD176D2F-C3FE-0822-3CD7-A4078CA65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884" y="1645718"/>
            <a:ext cx="6884232" cy="4443635"/>
          </a:xfrm>
          <a:prstGeom prst="rect">
            <a:avLst/>
          </a:prstGeom>
          <a:ln>
            <a:solidFill>
              <a:schemeClr val="tx1"/>
            </a:solidFill>
          </a:ln>
        </p:spPr>
      </p:pic>
    </p:spTree>
    <p:extLst>
      <p:ext uri="{BB962C8B-B14F-4D97-AF65-F5344CB8AC3E}">
        <p14:creationId xmlns:p14="http://schemas.microsoft.com/office/powerpoint/2010/main" val="50763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1A96-1FEE-04D0-84E8-045BAA4282CC}"/>
              </a:ext>
            </a:extLst>
          </p:cNvPr>
          <p:cNvSpPr>
            <a:spLocks noGrp="1"/>
          </p:cNvSpPr>
          <p:nvPr>
            <p:ph type="title"/>
          </p:nvPr>
        </p:nvSpPr>
        <p:spPr/>
        <p:txBody>
          <a:bodyPr/>
          <a:lstStyle/>
          <a:p>
            <a:r>
              <a:rPr lang="en-US" dirty="0"/>
              <a:t>Workshop Outline</a:t>
            </a:r>
          </a:p>
        </p:txBody>
      </p:sp>
      <p:sp>
        <p:nvSpPr>
          <p:cNvPr id="3" name="Content Placeholder 2">
            <a:extLst>
              <a:ext uri="{FF2B5EF4-FFF2-40B4-BE49-F238E27FC236}">
                <a16:creationId xmlns:a16="http://schemas.microsoft.com/office/drawing/2014/main" id="{1C8573BE-0D39-1FB3-2FE6-C7B938737745}"/>
              </a:ext>
            </a:extLst>
          </p:cNvPr>
          <p:cNvSpPr>
            <a:spLocks noGrp="1"/>
          </p:cNvSpPr>
          <p:nvPr>
            <p:ph idx="1"/>
          </p:nvPr>
        </p:nvSpPr>
        <p:spPr>
          <a:xfrm>
            <a:off x="838200" y="1690688"/>
            <a:ext cx="10515600" cy="4351338"/>
          </a:xfrm>
        </p:spPr>
        <p:txBody>
          <a:bodyPr>
            <a:normAutofit/>
          </a:bodyPr>
          <a:lstStyle/>
          <a:p>
            <a:pPr marL="514350" indent="-514350">
              <a:buFont typeface="+mj-lt"/>
              <a:buAutoNum type="arabicPeriod"/>
            </a:pPr>
            <a:r>
              <a:rPr lang="en-US" dirty="0">
                <a:solidFill>
                  <a:schemeClr val="bg1">
                    <a:lumMod val="65000"/>
                  </a:schemeClr>
                </a:solidFill>
              </a:rPr>
              <a:t>Slide show</a:t>
            </a:r>
          </a:p>
          <a:p>
            <a:pPr marL="514350" indent="-514350">
              <a:buFont typeface="+mj-lt"/>
              <a:buAutoNum type="arabicPeriod"/>
            </a:pPr>
            <a:r>
              <a:rPr lang="en-US" dirty="0"/>
              <a:t>Demo the start file</a:t>
            </a:r>
          </a:p>
          <a:p>
            <a:pPr marL="514350" indent="-514350">
              <a:buFont typeface="+mj-lt"/>
              <a:buAutoNum type="arabicPeriod"/>
            </a:pPr>
            <a:r>
              <a:rPr lang="en-US" dirty="0"/>
              <a:t>Work with the start file</a:t>
            </a:r>
          </a:p>
          <a:p>
            <a:pPr marL="514350" indent="-514350">
              <a:buFont typeface="+mj-lt"/>
              <a:buAutoNum type="arabicPeriod"/>
            </a:pPr>
            <a:r>
              <a:rPr lang="en-US" dirty="0"/>
              <a:t>Demo creation of a start file</a:t>
            </a:r>
          </a:p>
          <a:p>
            <a:pPr marL="514350" indent="-514350">
              <a:buFont typeface="+mj-lt"/>
              <a:buAutoNum type="arabicPeriod"/>
            </a:pPr>
            <a:r>
              <a:rPr lang="en-US" dirty="0"/>
              <a:t>Install Scoreboard on your own system</a:t>
            </a:r>
          </a:p>
          <a:p>
            <a:pPr marL="514350" indent="-514350">
              <a:buFont typeface="+mj-lt"/>
              <a:buAutoNum type="arabicPeriod"/>
            </a:pPr>
            <a:r>
              <a:rPr lang="en-US" dirty="0"/>
              <a:t>Create your own start file</a:t>
            </a:r>
          </a:p>
        </p:txBody>
      </p:sp>
    </p:spTree>
    <p:extLst>
      <p:ext uri="{BB962C8B-B14F-4D97-AF65-F5344CB8AC3E}">
        <p14:creationId xmlns:p14="http://schemas.microsoft.com/office/powerpoint/2010/main" val="47092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1A96-1FEE-04D0-84E8-045BAA4282CC}"/>
              </a:ext>
            </a:extLst>
          </p:cNvPr>
          <p:cNvSpPr>
            <a:spLocks noGrp="1"/>
          </p:cNvSpPr>
          <p:nvPr>
            <p:ph type="title"/>
          </p:nvPr>
        </p:nvSpPr>
        <p:spPr/>
        <p:txBody>
          <a:bodyPr/>
          <a:lstStyle/>
          <a:p>
            <a:r>
              <a:rPr lang="en-US" dirty="0"/>
              <a:t>Workshop Outline</a:t>
            </a:r>
          </a:p>
        </p:txBody>
      </p:sp>
      <p:sp>
        <p:nvSpPr>
          <p:cNvPr id="3" name="Content Placeholder 2">
            <a:extLst>
              <a:ext uri="{FF2B5EF4-FFF2-40B4-BE49-F238E27FC236}">
                <a16:creationId xmlns:a16="http://schemas.microsoft.com/office/drawing/2014/main" id="{1C8573BE-0D39-1FB3-2FE6-C7B938737745}"/>
              </a:ext>
            </a:extLst>
          </p:cNvPr>
          <p:cNvSpPr>
            <a:spLocks noGrp="1"/>
          </p:cNvSpPr>
          <p:nvPr>
            <p:ph idx="1"/>
          </p:nvPr>
        </p:nvSpPr>
        <p:spPr>
          <a:xfrm>
            <a:off x="838200" y="1690688"/>
            <a:ext cx="10515600" cy="4351338"/>
          </a:xfrm>
        </p:spPr>
        <p:txBody>
          <a:bodyPr>
            <a:normAutofit/>
          </a:bodyPr>
          <a:lstStyle/>
          <a:p>
            <a:pPr marL="514350" indent="-514350">
              <a:buFont typeface="+mj-lt"/>
              <a:buAutoNum type="arabicPeriod"/>
            </a:pPr>
            <a:r>
              <a:rPr lang="en-US" dirty="0">
                <a:solidFill>
                  <a:schemeClr val="bg1">
                    <a:lumMod val="65000"/>
                  </a:schemeClr>
                </a:solidFill>
              </a:rPr>
              <a:t>Slide show</a:t>
            </a:r>
          </a:p>
          <a:p>
            <a:pPr marL="514350" indent="-514350">
              <a:buFont typeface="+mj-lt"/>
              <a:buAutoNum type="arabicPeriod"/>
            </a:pPr>
            <a:r>
              <a:rPr lang="en-US" dirty="0">
                <a:solidFill>
                  <a:schemeClr val="bg1">
                    <a:lumMod val="65000"/>
                  </a:schemeClr>
                </a:solidFill>
              </a:rPr>
              <a:t>Demo the start file</a:t>
            </a:r>
          </a:p>
          <a:p>
            <a:pPr marL="514350" indent="-514350">
              <a:buFont typeface="+mj-lt"/>
              <a:buAutoNum type="arabicPeriod"/>
            </a:pPr>
            <a:r>
              <a:rPr lang="en-US" dirty="0"/>
              <a:t>Work with the start file</a:t>
            </a:r>
          </a:p>
          <a:p>
            <a:pPr marL="971550" lvl="1" indent="-514350">
              <a:buFont typeface="Arial" panose="020B0604020202020204" pitchFamily="34" charset="0"/>
              <a:buChar char="•"/>
            </a:pPr>
            <a:r>
              <a:rPr lang="en-US" dirty="0">
                <a:hlinkClick r:id="rId2"/>
              </a:rPr>
              <a:t>www.ScoreboardExcel.com/CTLA</a:t>
            </a:r>
            <a:endParaRPr lang="en-US" dirty="0"/>
          </a:p>
          <a:p>
            <a:pPr marL="514350" indent="-514350">
              <a:buFont typeface="+mj-lt"/>
              <a:buAutoNum type="arabicPeriod"/>
            </a:pPr>
            <a:r>
              <a:rPr lang="en-US" dirty="0"/>
              <a:t>Demo creation of a start file</a:t>
            </a:r>
          </a:p>
          <a:p>
            <a:pPr marL="514350" indent="-514350">
              <a:buFont typeface="+mj-lt"/>
              <a:buAutoNum type="arabicPeriod"/>
            </a:pPr>
            <a:r>
              <a:rPr lang="en-US" dirty="0"/>
              <a:t>Install Scoreboard on your own system</a:t>
            </a:r>
          </a:p>
          <a:p>
            <a:pPr marL="514350" indent="-514350">
              <a:buFont typeface="+mj-lt"/>
              <a:buAutoNum type="arabicPeriod"/>
            </a:pPr>
            <a:r>
              <a:rPr lang="en-US" dirty="0"/>
              <a:t>Create your own start file</a:t>
            </a:r>
          </a:p>
        </p:txBody>
      </p:sp>
    </p:spTree>
    <p:extLst>
      <p:ext uri="{BB962C8B-B14F-4D97-AF65-F5344CB8AC3E}">
        <p14:creationId xmlns:p14="http://schemas.microsoft.com/office/powerpoint/2010/main" val="382729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B57C-4AED-CDF2-A586-E39511CB615E}"/>
              </a:ext>
            </a:extLst>
          </p:cNvPr>
          <p:cNvSpPr>
            <a:spLocks noGrp="1"/>
          </p:cNvSpPr>
          <p:nvPr>
            <p:ph type="ctrTitle"/>
          </p:nvPr>
        </p:nvSpPr>
        <p:spPr/>
        <p:txBody>
          <a:bodyPr/>
          <a:lstStyle/>
          <a:p>
            <a:r>
              <a:rPr lang="en-US" dirty="0"/>
              <a:t>Scoreboard Authoring</a:t>
            </a:r>
          </a:p>
        </p:txBody>
      </p:sp>
      <p:sp>
        <p:nvSpPr>
          <p:cNvPr id="3" name="Subtitle 2">
            <a:extLst>
              <a:ext uri="{FF2B5EF4-FFF2-40B4-BE49-F238E27FC236}">
                <a16:creationId xmlns:a16="http://schemas.microsoft.com/office/drawing/2014/main" id="{1047DB93-F26A-197C-1F23-BEF843498714}"/>
              </a:ext>
            </a:extLst>
          </p:cNvPr>
          <p:cNvSpPr>
            <a:spLocks noGrp="1"/>
          </p:cNvSpPr>
          <p:nvPr>
            <p:ph type="subTitle" idx="1"/>
          </p:nvPr>
        </p:nvSpPr>
        <p:spPr>
          <a:xfrm>
            <a:off x="1524000" y="3602038"/>
            <a:ext cx="9144000" cy="1655762"/>
          </a:xfrm>
        </p:spPr>
        <p:txBody>
          <a:bodyPr>
            <a:normAutofit lnSpcReduction="10000"/>
          </a:bodyPr>
          <a:lstStyle/>
          <a:p>
            <a:r>
              <a:rPr lang="en-US" dirty="0"/>
              <a:t>Freedom to use self-created assignments</a:t>
            </a:r>
          </a:p>
          <a:p>
            <a:r>
              <a:rPr lang="en-US" dirty="0"/>
              <a:t>Solution files can be shared among faculty</a:t>
            </a:r>
          </a:p>
          <a:p>
            <a:r>
              <a:rPr lang="en-US" dirty="0"/>
              <a:t>Simple Interface</a:t>
            </a:r>
          </a:p>
          <a:p>
            <a:r>
              <a:rPr lang="en-US" dirty="0"/>
              <a:t>Instant creation of multiple versions of assignments in minutes</a:t>
            </a:r>
          </a:p>
          <a:p>
            <a:endParaRPr lang="en-US" b="1" dirty="0"/>
          </a:p>
          <a:p>
            <a:endParaRPr lang="en-US" dirty="0"/>
          </a:p>
        </p:txBody>
      </p:sp>
    </p:spTree>
    <p:extLst>
      <p:ext uri="{BB962C8B-B14F-4D97-AF65-F5344CB8AC3E}">
        <p14:creationId xmlns:p14="http://schemas.microsoft.com/office/powerpoint/2010/main" val="343892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5BDA-99CB-EEA2-A5A7-627418AE4BD7}"/>
              </a:ext>
            </a:extLst>
          </p:cNvPr>
          <p:cNvSpPr>
            <a:spLocks noGrp="1"/>
          </p:cNvSpPr>
          <p:nvPr>
            <p:ph type="title"/>
          </p:nvPr>
        </p:nvSpPr>
        <p:spPr/>
        <p:txBody>
          <a:bodyPr>
            <a:normAutofit/>
          </a:bodyPr>
          <a:lstStyle/>
          <a:p>
            <a:r>
              <a:rPr lang="en-US" sz="3600" dirty="0"/>
              <a:t>Authoring: Instant File Creation</a:t>
            </a:r>
          </a:p>
        </p:txBody>
      </p:sp>
      <p:pic>
        <p:nvPicPr>
          <p:cNvPr id="9" name="Picture 8" descr="A screenshot of a computer&#10;&#10;Description automatically generated">
            <a:extLst>
              <a:ext uri="{FF2B5EF4-FFF2-40B4-BE49-F238E27FC236}">
                <a16:creationId xmlns:a16="http://schemas.microsoft.com/office/drawing/2014/main" id="{30955DE6-651E-A912-779C-4BE21240E71F}"/>
              </a:ext>
            </a:extLst>
          </p:cNvPr>
          <p:cNvPicPr>
            <a:picLocks noChangeAspect="1"/>
          </p:cNvPicPr>
          <p:nvPr/>
        </p:nvPicPr>
        <p:blipFill rotWithShape="1">
          <a:blip r:embed="rId2">
            <a:extLst>
              <a:ext uri="{28A0092B-C50C-407E-A947-70E740481C1C}">
                <a14:useLocalDpi xmlns:a14="http://schemas.microsoft.com/office/drawing/2010/main" val="0"/>
              </a:ext>
            </a:extLst>
          </a:blip>
          <a:srcRect l="10695" r="10428"/>
          <a:stretch/>
        </p:blipFill>
        <p:spPr>
          <a:xfrm>
            <a:off x="983672" y="1628342"/>
            <a:ext cx="9490364" cy="4486453"/>
          </a:xfrm>
          <a:prstGeom prst="rect">
            <a:avLst/>
          </a:prstGeom>
          <a:ln>
            <a:solidFill>
              <a:schemeClr val="tx1"/>
            </a:solidFill>
          </a:ln>
        </p:spPr>
      </p:pic>
    </p:spTree>
    <p:extLst>
      <p:ext uri="{BB962C8B-B14F-4D97-AF65-F5344CB8AC3E}">
        <p14:creationId xmlns:p14="http://schemas.microsoft.com/office/powerpoint/2010/main" val="28182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956A-B58E-7CE3-9EB0-4F6690A36638}"/>
              </a:ext>
            </a:extLst>
          </p:cNvPr>
          <p:cNvSpPr>
            <a:spLocks noGrp="1"/>
          </p:cNvSpPr>
          <p:nvPr>
            <p:ph type="title"/>
          </p:nvPr>
        </p:nvSpPr>
        <p:spPr/>
        <p:txBody>
          <a:bodyPr>
            <a:normAutofit/>
          </a:bodyPr>
          <a:lstStyle/>
          <a:p>
            <a:r>
              <a:rPr lang="en-US" sz="3600" dirty="0"/>
              <a:t>Free Download!  Questions?</a:t>
            </a:r>
          </a:p>
        </p:txBody>
      </p:sp>
      <p:sp>
        <p:nvSpPr>
          <p:cNvPr id="3" name="Content Placeholder 2">
            <a:extLst>
              <a:ext uri="{FF2B5EF4-FFF2-40B4-BE49-F238E27FC236}">
                <a16:creationId xmlns:a16="http://schemas.microsoft.com/office/drawing/2014/main" id="{C236626F-26FD-CC5A-15F9-483269089560}"/>
              </a:ext>
            </a:extLst>
          </p:cNvPr>
          <p:cNvSpPr>
            <a:spLocks noGrp="1"/>
          </p:cNvSpPr>
          <p:nvPr>
            <p:ph idx="1"/>
          </p:nvPr>
        </p:nvSpPr>
        <p:spPr/>
        <p:txBody>
          <a:bodyPr/>
          <a:lstStyle/>
          <a:p>
            <a:r>
              <a:rPr lang="en-US" sz="4000" dirty="0" err="1"/>
              <a:t>ScoreboardExcel.com</a:t>
            </a:r>
            <a:endParaRPr lang="en-US" dirty="0"/>
          </a:p>
          <a:p>
            <a:endParaRPr lang="en-US" dirty="0"/>
          </a:p>
          <a:p>
            <a:pPr>
              <a:lnSpc>
                <a:spcPct val="100000"/>
              </a:lnSpc>
              <a:spcBef>
                <a:spcPts val="0"/>
              </a:spcBef>
            </a:pPr>
            <a:r>
              <a:rPr lang="en-US" sz="2800" dirty="0"/>
              <a:t>Mary </a:t>
            </a:r>
            <a:r>
              <a:rPr lang="en-US" sz="2800" dirty="0" err="1"/>
              <a:t>Sasmaz</a:t>
            </a:r>
            <a:r>
              <a:rPr lang="en-US" sz="2800" dirty="0"/>
              <a:t>, </a:t>
            </a:r>
            <a:r>
              <a:rPr lang="en-US" sz="2800" dirty="0">
                <a:hlinkClick r:id="rId2"/>
              </a:rPr>
              <a:t>mbs26@case.edu</a:t>
            </a:r>
            <a:endParaRPr lang="en-US" sz="2800" dirty="0"/>
          </a:p>
          <a:p>
            <a:pPr>
              <a:lnSpc>
                <a:spcPct val="100000"/>
              </a:lnSpc>
              <a:spcBef>
                <a:spcPts val="0"/>
              </a:spcBef>
            </a:pPr>
            <a:r>
              <a:rPr lang="en-US" sz="2800" dirty="0"/>
              <a:t>Raymond Frost, </a:t>
            </a:r>
            <a:r>
              <a:rPr lang="en-US" sz="2800" dirty="0">
                <a:hlinkClick r:id="rId3"/>
              </a:rPr>
              <a:t>FrostR@ohio.edu</a:t>
            </a:r>
            <a:r>
              <a:rPr lang="en-US" sz="2800" dirty="0"/>
              <a:t>, text: 740.591.3253</a:t>
            </a:r>
          </a:p>
          <a:p>
            <a:pPr>
              <a:lnSpc>
                <a:spcPct val="100000"/>
              </a:lnSpc>
              <a:spcBef>
                <a:spcPts val="0"/>
              </a:spcBef>
            </a:pPr>
            <a:r>
              <a:rPr lang="en-US" sz="2800" dirty="0"/>
              <a:t>Ellen Gordon, </a:t>
            </a:r>
            <a:r>
              <a:rPr lang="en-US" sz="2800" dirty="0">
                <a:hlinkClick r:id="rId4"/>
              </a:rPr>
              <a:t>GordonE@ohio.edu</a:t>
            </a:r>
            <a:endParaRPr lang="en-US" sz="2800" dirty="0"/>
          </a:p>
          <a:p>
            <a:pPr>
              <a:lnSpc>
                <a:spcPct val="100000"/>
              </a:lnSpc>
              <a:spcBef>
                <a:spcPts val="0"/>
              </a:spcBef>
            </a:pPr>
            <a:r>
              <a:rPr lang="en-US" sz="2800" dirty="0"/>
              <a:t>Lauren </a:t>
            </a:r>
            <a:r>
              <a:rPr lang="en-US" sz="2800" dirty="0" err="1"/>
              <a:t>Kenyo</a:t>
            </a:r>
            <a:r>
              <a:rPr lang="en-US" sz="2800" dirty="0"/>
              <a:t>, </a:t>
            </a:r>
            <a:r>
              <a:rPr lang="en-US" sz="2800" dirty="0">
                <a:hlinkClick r:id="rId5"/>
              </a:rPr>
              <a:t>Kenyo@ohio.edu</a:t>
            </a:r>
            <a:endParaRPr lang="en-US" sz="2800" dirty="0"/>
          </a:p>
          <a:p>
            <a:pPr>
              <a:lnSpc>
                <a:spcPct val="100000"/>
              </a:lnSpc>
              <a:spcBef>
                <a:spcPts val="0"/>
              </a:spcBef>
            </a:pPr>
            <a:r>
              <a:rPr lang="en-US" sz="2800" dirty="0"/>
              <a:t>Vic Matta, </a:t>
            </a:r>
            <a:r>
              <a:rPr lang="en-US" sz="2800" dirty="0">
                <a:hlinkClick r:id="rId6"/>
              </a:rPr>
              <a:t>Matta@ohio.edu</a:t>
            </a:r>
            <a:endParaRPr lang="en-US" sz="2800" dirty="0"/>
          </a:p>
          <a:p>
            <a:pPr>
              <a:lnSpc>
                <a:spcPct val="100000"/>
              </a:lnSpc>
              <a:spcBef>
                <a:spcPts val="0"/>
              </a:spcBef>
            </a:pPr>
            <a:endParaRPr lang="en-US" sz="2800" dirty="0"/>
          </a:p>
          <a:p>
            <a:pPr>
              <a:lnSpc>
                <a:spcPct val="100000"/>
              </a:lnSpc>
              <a:spcBef>
                <a:spcPts val="0"/>
              </a:spcBef>
            </a:pPr>
            <a:endParaRPr lang="en-US" dirty="0"/>
          </a:p>
        </p:txBody>
      </p:sp>
    </p:spTree>
    <p:extLst>
      <p:ext uri="{BB962C8B-B14F-4D97-AF65-F5344CB8AC3E}">
        <p14:creationId xmlns:p14="http://schemas.microsoft.com/office/powerpoint/2010/main" val="366981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1A69-E1A5-5DA6-56A1-689073FC9920}"/>
              </a:ext>
            </a:extLst>
          </p:cNvPr>
          <p:cNvSpPr>
            <a:spLocks noGrp="1"/>
          </p:cNvSpPr>
          <p:nvPr>
            <p:ph type="title"/>
          </p:nvPr>
        </p:nvSpPr>
        <p:spPr/>
        <p:txBody>
          <a:bodyPr/>
          <a:lstStyle/>
          <a:p>
            <a:r>
              <a:rPr lang="en-US" dirty="0"/>
              <a:t>Software Overview</a:t>
            </a:r>
          </a:p>
        </p:txBody>
      </p:sp>
      <p:sp>
        <p:nvSpPr>
          <p:cNvPr id="3" name="Content Placeholder 2">
            <a:extLst>
              <a:ext uri="{FF2B5EF4-FFF2-40B4-BE49-F238E27FC236}">
                <a16:creationId xmlns:a16="http://schemas.microsoft.com/office/drawing/2014/main" id="{3C3918A2-BEC2-2176-51CF-13A993FF31B7}"/>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Motivation / Big Picture</a:t>
            </a:r>
          </a:p>
          <a:p>
            <a:pPr marL="457200" indent="-457200">
              <a:buFont typeface="Arial" panose="020B0604020202020204" pitchFamily="34" charset="0"/>
              <a:buChar char="•"/>
            </a:pPr>
            <a:r>
              <a:rPr lang="en-US" dirty="0"/>
              <a:t>Demo Scoreboard Excel Software</a:t>
            </a:r>
          </a:p>
          <a:p>
            <a:pPr marL="914400" lvl="1" indent="-457200">
              <a:buFont typeface="Arial" panose="020B0604020202020204" pitchFamily="34" charset="0"/>
              <a:buChar char="•"/>
            </a:pPr>
            <a:r>
              <a:rPr lang="en-US" dirty="0"/>
              <a:t>Student Experience</a:t>
            </a:r>
          </a:p>
          <a:p>
            <a:pPr marL="914400" lvl="1" indent="-457200">
              <a:buFont typeface="Arial" panose="020B0604020202020204" pitchFamily="34" charset="0"/>
              <a:buChar char="•"/>
            </a:pPr>
            <a:r>
              <a:rPr lang="en-US" dirty="0"/>
              <a:t>Honesty Controls</a:t>
            </a:r>
          </a:p>
          <a:p>
            <a:pPr marL="914400" lvl="1" indent="-457200">
              <a:buFont typeface="Arial" panose="020B0604020202020204" pitchFamily="34" charset="0"/>
              <a:buChar char="•"/>
            </a:pPr>
            <a:r>
              <a:rPr lang="en-US" dirty="0"/>
              <a:t>Educator Perspective</a:t>
            </a:r>
          </a:p>
          <a:p>
            <a:pPr marL="457200" indent="-457200">
              <a:buFont typeface="Arial" panose="020B0604020202020204" pitchFamily="34" charset="0"/>
              <a:buChar char="•"/>
            </a:pPr>
            <a:r>
              <a:rPr lang="en-US" dirty="0"/>
              <a:t>Paper in 2</a:t>
            </a:r>
            <a:r>
              <a:rPr lang="en-US" baseline="30000" dirty="0"/>
              <a:t>nd</a:t>
            </a:r>
            <a:r>
              <a:rPr lang="en-US" dirty="0"/>
              <a:t> revision with Issues in Accounting Education</a:t>
            </a:r>
          </a:p>
          <a:p>
            <a:pPr lvl="1"/>
            <a:endParaRPr lang="en-US" dirty="0"/>
          </a:p>
          <a:p>
            <a:endParaRPr lang="en-US" dirty="0"/>
          </a:p>
          <a:p>
            <a:endParaRPr lang="en-US" dirty="0"/>
          </a:p>
        </p:txBody>
      </p:sp>
    </p:spTree>
    <p:extLst>
      <p:ext uri="{BB962C8B-B14F-4D97-AF65-F5344CB8AC3E}">
        <p14:creationId xmlns:p14="http://schemas.microsoft.com/office/powerpoint/2010/main" val="154513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26962-63BF-33AA-10D6-66A8ADA12249}"/>
              </a:ext>
            </a:extLst>
          </p:cNvPr>
          <p:cNvSpPr txBox="1"/>
          <p:nvPr/>
        </p:nvSpPr>
        <p:spPr>
          <a:xfrm>
            <a:off x="0" y="0"/>
            <a:ext cx="12192000" cy="7017306"/>
          </a:xfrm>
          <a:prstGeom prst="rect">
            <a:avLst/>
          </a:prstGeom>
          <a:solidFill>
            <a:schemeClr val="tx1"/>
          </a:solidFill>
        </p:spPr>
        <p:txBody>
          <a:bodyPr wrap="square" rtlCol="0">
            <a:spAutoFit/>
          </a:bodyPr>
          <a:lstStyle/>
          <a:p>
            <a:r>
              <a:rPr lang="en-US" sz="1200" dirty="0">
                <a:solidFill>
                  <a:schemeClr val="bg1"/>
                </a:solidFill>
              </a:rPr>
              <a:t>End of Show</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4655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60C2-07BF-9F94-A33C-1FCD59B0B532}"/>
              </a:ext>
            </a:extLst>
          </p:cNvPr>
          <p:cNvSpPr>
            <a:spLocks noGrp="1"/>
          </p:cNvSpPr>
          <p:nvPr>
            <p:ph type="title"/>
          </p:nvPr>
        </p:nvSpPr>
        <p:spPr>
          <a:xfrm>
            <a:off x="838200" y="210747"/>
            <a:ext cx="10515600" cy="668028"/>
          </a:xfrm>
        </p:spPr>
        <p:txBody>
          <a:bodyPr>
            <a:normAutofit fontScale="90000"/>
          </a:bodyPr>
          <a:lstStyle/>
          <a:p>
            <a:r>
              <a:rPr lang="en-US" dirty="0"/>
              <a:t>Analytics Course Topics</a:t>
            </a:r>
          </a:p>
        </p:txBody>
      </p:sp>
      <p:sp>
        <p:nvSpPr>
          <p:cNvPr id="3" name="Content Placeholder 2">
            <a:extLst>
              <a:ext uri="{FF2B5EF4-FFF2-40B4-BE49-F238E27FC236}">
                <a16:creationId xmlns:a16="http://schemas.microsoft.com/office/drawing/2014/main" id="{746708CD-3689-2941-7269-19885D3BE39D}"/>
              </a:ext>
            </a:extLst>
          </p:cNvPr>
          <p:cNvSpPr>
            <a:spLocks noGrp="1"/>
          </p:cNvSpPr>
          <p:nvPr>
            <p:ph idx="1"/>
          </p:nvPr>
        </p:nvSpPr>
        <p:spPr>
          <a:xfrm>
            <a:off x="838200" y="1157596"/>
            <a:ext cx="10515600" cy="4934445"/>
          </a:xfrm>
        </p:spPr>
        <p:txBody>
          <a:bodyPr>
            <a:normAutofit fontScale="40000" lnSpcReduction="20000"/>
          </a:bodyPr>
          <a:lstStyle/>
          <a:p>
            <a:pPr algn="l">
              <a:lnSpc>
                <a:spcPct val="120000"/>
              </a:lnSpc>
            </a:pPr>
            <a:r>
              <a:rPr lang="en-US" sz="6000" b="0" i="0" dirty="0">
                <a:solidFill>
                  <a:srgbClr val="000000"/>
                </a:solidFill>
                <a:effectLst/>
                <a:latin typeface="Arial" panose="020B0604020202020204" pitchFamily="34" charset="0"/>
              </a:rPr>
              <a:t>Excel Basics</a:t>
            </a:r>
          </a:p>
          <a:p>
            <a:pPr algn="l">
              <a:lnSpc>
                <a:spcPct val="120000"/>
              </a:lnSpc>
            </a:pPr>
            <a:r>
              <a:rPr lang="en-US" sz="6000" b="0" i="0" dirty="0">
                <a:solidFill>
                  <a:srgbClr val="000000"/>
                </a:solidFill>
                <a:effectLst/>
                <a:latin typeface="Arial" panose="020B0604020202020204" pitchFamily="34" charset="0"/>
              </a:rPr>
              <a:t>Foundations of Excel</a:t>
            </a:r>
          </a:p>
          <a:p>
            <a:pPr algn="l">
              <a:lnSpc>
                <a:spcPct val="120000"/>
              </a:lnSpc>
            </a:pPr>
            <a:r>
              <a:rPr lang="en-US" sz="6000" b="0" i="0" dirty="0">
                <a:solidFill>
                  <a:srgbClr val="000000"/>
                </a:solidFill>
                <a:effectLst/>
                <a:latin typeface="Arial" panose="020B0604020202020204" pitchFamily="34" charset="0"/>
              </a:rPr>
              <a:t>Managing Data</a:t>
            </a:r>
          </a:p>
          <a:p>
            <a:pPr algn="l">
              <a:lnSpc>
                <a:spcPct val="120000"/>
              </a:lnSpc>
            </a:pPr>
            <a:r>
              <a:rPr lang="en-US" sz="6000" b="0" i="0" dirty="0">
                <a:solidFill>
                  <a:srgbClr val="000000"/>
                </a:solidFill>
                <a:effectLst/>
                <a:latin typeface="Arial" panose="020B0604020202020204" pitchFamily="34" charset="0"/>
              </a:rPr>
              <a:t>Qualitative Descriptive Analytics</a:t>
            </a:r>
          </a:p>
          <a:p>
            <a:pPr algn="l">
              <a:lnSpc>
                <a:spcPct val="120000"/>
              </a:lnSpc>
            </a:pPr>
            <a:r>
              <a:rPr lang="en-US" sz="6000" b="0" i="0" dirty="0">
                <a:solidFill>
                  <a:srgbClr val="000000"/>
                </a:solidFill>
                <a:effectLst/>
                <a:latin typeface="Arial" panose="020B0604020202020204" pitchFamily="34" charset="0"/>
              </a:rPr>
              <a:t>Quantitative Descriptive Analytics</a:t>
            </a:r>
          </a:p>
          <a:p>
            <a:pPr algn="l">
              <a:lnSpc>
                <a:spcPct val="120000"/>
              </a:lnSpc>
            </a:pPr>
            <a:r>
              <a:rPr lang="en-US" sz="6000" b="0" i="0" dirty="0">
                <a:solidFill>
                  <a:srgbClr val="000000"/>
                </a:solidFill>
                <a:effectLst/>
                <a:latin typeface="Arial" panose="020B0604020202020204" pitchFamily="34" charset="0"/>
              </a:rPr>
              <a:t>Multivariate Descriptive Analytics</a:t>
            </a:r>
          </a:p>
          <a:p>
            <a:pPr algn="l">
              <a:lnSpc>
                <a:spcPct val="120000"/>
              </a:lnSpc>
            </a:pPr>
            <a:r>
              <a:rPr lang="en-US" sz="6000" b="0" i="0" dirty="0">
                <a:solidFill>
                  <a:srgbClr val="000000"/>
                </a:solidFill>
                <a:effectLst/>
                <a:latin typeface="Arial" panose="020B0604020202020204" pitchFamily="34" charset="0"/>
              </a:rPr>
              <a:t>Probability of a Single Value</a:t>
            </a:r>
          </a:p>
          <a:p>
            <a:pPr algn="l">
              <a:lnSpc>
                <a:spcPct val="120000"/>
              </a:lnSpc>
            </a:pPr>
            <a:r>
              <a:rPr lang="en-US" sz="6000" b="0" i="0" dirty="0">
                <a:solidFill>
                  <a:srgbClr val="000000"/>
                </a:solidFill>
                <a:effectLst/>
                <a:latin typeface="Arial" panose="020B0604020202020204" pitchFamily="34" charset="0"/>
              </a:rPr>
              <a:t>One Sample Hypothesis Testing</a:t>
            </a:r>
          </a:p>
          <a:p>
            <a:pPr algn="l">
              <a:lnSpc>
                <a:spcPct val="120000"/>
              </a:lnSpc>
            </a:pPr>
            <a:r>
              <a:rPr lang="en-US" sz="6000" b="0" i="0" dirty="0">
                <a:solidFill>
                  <a:srgbClr val="000000"/>
                </a:solidFill>
                <a:effectLst/>
                <a:latin typeface="Arial" panose="020B0604020202020204" pitchFamily="34" charset="0"/>
              </a:rPr>
              <a:t>Introduction to Predictive Analytics</a:t>
            </a:r>
          </a:p>
          <a:p>
            <a:pPr algn="l">
              <a:lnSpc>
                <a:spcPct val="120000"/>
              </a:lnSpc>
            </a:pPr>
            <a:r>
              <a:rPr lang="en-US" sz="6000" b="0" i="0" dirty="0">
                <a:solidFill>
                  <a:srgbClr val="000000"/>
                </a:solidFill>
                <a:effectLst/>
                <a:latin typeface="Arial" panose="020B0604020202020204" pitchFamily="34" charset="0"/>
              </a:rPr>
              <a:t>Data Visualization with Tableau</a:t>
            </a:r>
          </a:p>
          <a:p>
            <a:endParaRPr lang="en-US" sz="2400" dirty="0"/>
          </a:p>
        </p:txBody>
      </p:sp>
    </p:spTree>
    <p:extLst>
      <p:ext uri="{BB962C8B-B14F-4D97-AF65-F5344CB8AC3E}">
        <p14:creationId xmlns:p14="http://schemas.microsoft.com/office/powerpoint/2010/main" val="213267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009C-081B-93BB-84C1-D430CAAEA6C3}"/>
              </a:ext>
            </a:extLst>
          </p:cNvPr>
          <p:cNvSpPr>
            <a:spLocks noGrp="1"/>
          </p:cNvSpPr>
          <p:nvPr>
            <p:ph type="title"/>
          </p:nvPr>
        </p:nvSpPr>
        <p:spPr>
          <a:xfrm>
            <a:off x="851263" y="665568"/>
            <a:ext cx="10515600" cy="1325563"/>
          </a:xfrm>
        </p:spPr>
        <p:txBody>
          <a:bodyPr>
            <a:normAutofit/>
          </a:bodyPr>
          <a:lstStyle/>
          <a:p>
            <a:r>
              <a:rPr lang="en-US" sz="3600" dirty="0"/>
              <a:t>Scoreboard Student Experience: Auto-Coaching </a:t>
            </a:r>
          </a:p>
        </p:txBody>
      </p:sp>
      <p:sp>
        <p:nvSpPr>
          <p:cNvPr id="3" name="Content Placeholder 2">
            <a:extLst>
              <a:ext uri="{FF2B5EF4-FFF2-40B4-BE49-F238E27FC236}">
                <a16:creationId xmlns:a16="http://schemas.microsoft.com/office/drawing/2014/main" id="{5901E440-AB8D-B001-C34A-B45E0FCF6EEF}"/>
              </a:ext>
            </a:extLst>
          </p:cNvPr>
          <p:cNvSpPr>
            <a:spLocks noGrp="1"/>
          </p:cNvSpPr>
          <p:nvPr>
            <p:ph idx="1"/>
          </p:nvPr>
        </p:nvSpPr>
        <p:spPr>
          <a:xfrm>
            <a:off x="838200" y="2147888"/>
            <a:ext cx="10515600" cy="4351338"/>
          </a:xfrm>
        </p:spPr>
        <p:txBody>
          <a:bodyPr/>
          <a:lstStyle/>
          <a:p>
            <a:pPr lvl="1"/>
            <a:r>
              <a:rPr lang="en-US" dirty="0"/>
              <a:t>Provides instant automated coaching to the student in real-time.</a:t>
            </a:r>
          </a:p>
          <a:p>
            <a:pPr lvl="1"/>
            <a:r>
              <a:rPr lang="en-US" dirty="0"/>
              <a:t>Just enough information to coach the student to fix their own mistakes.</a:t>
            </a:r>
          </a:p>
          <a:p>
            <a:pPr lvl="1"/>
            <a:r>
              <a:rPr lang="en-US" dirty="0"/>
              <a:t>Trains students to become EFFICIENT users of Excel</a:t>
            </a:r>
          </a:p>
          <a:p>
            <a:pPr lvl="1"/>
            <a:r>
              <a:rPr lang="en-US" dirty="0"/>
              <a:t>Scoreboard tracks student performance</a:t>
            </a:r>
          </a:p>
          <a:p>
            <a:pPr lvl="1"/>
            <a:r>
              <a:rPr lang="en-US" dirty="0"/>
              <a:t>Stop-light coloring is easy to understand</a:t>
            </a:r>
          </a:p>
        </p:txBody>
      </p:sp>
    </p:spTree>
    <p:extLst>
      <p:ext uri="{BB962C8B-B14F-4D97-AF65-F5344CB8AC3E}">
        <p14:creationId xmlns:p14="http://schemas.microsoft.com/office/powerpoint/2010/main" val="3087927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8DEF-F0F4-7C37-4DAD-1CC4AC8CCA4F}"/>
              </a:ext>
            </a:extLst>
          </p:cNvPr>
          <p:cNvSpPr>
            <a:spLocks noGrp="1"/>
          </p:cNvSpPr>
          <p:nvPr>
            <p:ph type="title"/>
          </p:nvPr>
        </p:nvSpPr>
        <p:spPr>
          <a:xfrm>
            <a:off x="762000" y="0"/>
            <a:ext cx="10515600" cy="1325563"/>
          </a:xfrm>
        </p:spPr>
        <p:txBody>
          <a:bodyPr>
            <a:normAutofit/>
          </a:bodyPr>
          <a:lstStyle/>
          <a:p>
            <a:r>
              <a:rPr lang="en-US" sz="3600" dirty="0"/>
              <a:t>Survey Items</a:t>
            </a:r>
          </a:p>
        </p:txBody>
      </p:sp>
      <p:sp>
        <p:nvSpPr>
          <p:cNvPr id="3" name="Content Placeholder 2">
            <a:extLst>
              <a:ext uri="{FF2B5EF4-FFF2-40B4-BE49-F238E27FC236}">
                <a16:creationId xmlns:a16="http://schemas.microsoft.com/office/drawing/2014/main" id="{F746DA04-6F12-3A11-4EAA-63CDF89E02BE}"/>
              </a:ext>
            </a:extLst>
          </p:cNvPr>
          <p:cNvSpPr>
            <a:spLocks noGrp="1"/>
          </p:cNvSpPr>
          <p:nvPr>
            <p:ph sz="half" idx="1"/>
          </p:nvPr>
        </p:nvSpPr>
        <p:spPr>
          <a:xfrm>
            <a:off x="838200" y="1166326"/>
            <a:ext cx="5181600" cy="5318449"/>
          </a:xfrm>
        </p:spPr>
        <p:txBody>
          <a:bodyPr>
            <a:normAutofit fontScale="77500" lnSpcReduction="20000"/>
          </a:bodyPr>
          <a:lstStyle/>
          <a:p>
            <a:pPr marL="0" marR="0" indent="0">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I enjoyed doing this assignment very much.</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I thought this was a boring assignment. (R)</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This assignment did not hold my attention at all. (R)</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I would describe this assignment as very interesting.</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While I was doing this assignment, I was thinking about how much I enjoyed it.</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I think I am pretty good at this assignment.</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After working at this assignment for a while, I felt very competent.</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I am satisfied with my performance with this assignment.</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I was skilled at this assignment.</a:t>
            </a:r>
          </a:p>
          <a:p>
            <a:pPr marL="342900" marR="0" lvl="0" indent="-342900">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 This was an assignment that I couldn’t do very well. (R)</a:t>
            </a:r>
          </a:p>
          <a:p>
            <a:endParaRPr lang="en-US" dirty="0"/>
          </a:p>
        </p:txBody>
      </p:sp>
      <p:sp>
        <p:nvSpPr>
          <p:cNvPr id="4" name="Content Placeholder 3">
            <a:extLst>
              <a:ext uri="{FF2B5EF4-FFF2-40B4-BE49-F238E27FC236}">
                <a16:creationId xmlns:a16="http://schemas.microsoft.com/office/drawing/2014/main" id="{BEA78294-D573-120D-F4C8-4EF74E573308}"/>
              </a:ext>
            </a:extLst>
          </p:cNvPr>
          <p:cNvSpPr>
            <a:spLocks noGrp="1"/>
          </p:cNvSpPr>
          <p:nvPr>
            <p:ph sz="half" idx="2"/>
          </p:nvPr>
        </p:nvSpPr>
        <p:spPr>
          <a:xfrm>
            <a:off x="6172202" y="1166327"/>
            <a:ext cx="5181600" cy="5187820"/>
          </a:xfrm>
        </p:spPr>
        <p:txBody>
          <a:bodyPr>
            <a:normAutofit fontScale="77500" lnSpcReduction="20000"/>
          </a:bodyPr>
          <a:lstStyle/>
          <a:p>
            <a:pPr marL="514350" marR="0" lvl="0" indent="-514350">
              <a:spcBef>
                <a:spcPts val="0"/>
              </a:spcBef>
              <a:spcAft>
                <a:spcPts val="0"/>
              </a:spcAft>
              <a:buFont typeface="+mj-lt"/>
              <a:buAutoNum type="arabicPeriod" startAt="11"/>
            </a:pPr>
            <a:r>
              <a:rPr lang="en-US" sz="2800" dirty="0">
                <a:effectLst/>
                <a:ea typeface="Calibri" panose="020F0502020204030204" pitchFamily="34" charset="0"/>
                <a:cs typeface="Times New Roman" panose="02020603050405020304" pitchFamily="18" charset="0"/>
              </a:rPr>
              <a:t>I felt very nervous while doing this assignment. (R) </a:t>
            </a:r>
          </a:p>
          <a:p>
            <a:pPr marL="514350" marR="0" lvl="0" indent="-514350">
              <a:spcBef>
                <a:spcPts val="0"/>
              </a:spcBef>
              <a:spcAft>
                <a:spcPts val="0"/>
              </a:spcAft>
              <a:buFont typeface="+mj-lt"/>
              <a:buAutoNum type="arabicPeriod" startAt="11"/>
            </a:pPr>
            <a:r>
              <a:rPr lang="en-US" sz="2800" dirty="0">
                <a:effectLst/>
                <a:ea typeface="Calibri" panose="020F0502020204030204" pitchFamily="34" charset="0"/>
                <a:cs typeface="Times New Roman" panose="02020603050405020304" pitchFamily="18" charset="0"/>
              </a:rPr>
              <a:t>I did not feel tense at all while doing this assignment.</a:t>
            </a:r>
          </a:p>
          <a:p>
            <a:pPr marL="514350" marR="0" lvl="0" indent="-514350">
              <a:spcBef>
                <a:spcPts val="0"/>
              </a:spcBef>
              <a:spcAft>
                <a:spcPts val="0"/>
              </a:spcAft>
              <a:buFont typeface="+mj-lt"/>
              <a:buAutoNum type="arabicPeriod" startAt="11"/>
            </a:pPr>
            <a:r>
              <a:rPr lang="en-US" sz="2800" dirty="0">
                <a:effectLst/>
                <a:ea typeface="Calibri" panose="020F0502020204030204" pitchFamily="34" charset="0"/>
                <a:cs typeface="Times New Roman" panose="02020603050405020304" pitchFamily="18" charset="0"/>
              </a:rPr>
              <a:t>I was very anxious in doing this assignment. (R)</a:t>
            </a:r>
          </a:p>
          <a:p>
            <a:pPr marL="514350" marR="0" lvl="0" indent="-514350">
              <a:spcBef>
                <a:spcPts val="0"/>
              </a:spcBef>
              <a:spcAft>
                <a:spcPts val="0"/>
              </a:spcAft>
              <a:buFont typeface="+mj-lt"/>
              <a:buAutoNum type="arabicPeriod" startAt="11"/>
            </a:pPr>
            <a:r>
              <a:rPr lang="en-US" sz="2800" dirty="0">
                <a:effectLst/>
                <a:ea typeface="Calibri" panose="020F0502020204030204" pitchFamily="34" charset="0"/>
                <a:cs typeface="Times New Roman" panose="02020603050405020304" pitchFamily="18" charset="0"/>
              </a:rPr>
              <a:t>I was completely relaxed while working on this assignment.</a:t>
            </a:r>
          </a:p>
          <a:p>
            <a:pPr marL="514350" marR="0" lvl="0" indent="-514350">
              <a:spcBef>
                <a:spcPts val="0"/>
              </a:spcBef>
              <a:spcAft>
                <a:spcPts val="0"/>
              </a:spcAft>
              <a:buFont typeface="+mj-lt"/>
              <a:buAutoNum type="arabicPeriod" startAt="11"/>
            </a:pPr>
            <a:r>
              <a:rPr lang="en-US" sz="2800" dirty="0">
                <a:effectLst/>
                <a:ea typeface="Calibri" panose="020F0502020204030204" pitchFamily="34" charset="0"/>
                <a:cs typeface="Times New Roman" panose="02020603050405020304" pitchFamily="18" charset="0"/>
              </a:rPr>
              <a:t>I did not feel pressured at all while doing this assignment.</a:t>
            </a:r>
          </a:p>
          <a:p>
            <a:pPr marL="0" marR="0" indent="0">
              <a:spcBef>
                <a:spcPts val="0"/>
              </a:spcBef>
              <a:spcAft>
                <a:spcPts val="0"/>
              </a:spcAft>
              <a:buNone/>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ea typeface="Calibri" panose="020F0502020204030204" pitchFamily="34" charset="0"/>
                <a:cs typeface="Times New Roman" panose="02020603050405020304" pitchFamily="18" charset="0"/>
              </a:rPr>
              <a:t>Additional Questions</a:t>
            </a:r>
            <a:endParaRPr lang="en-US" sz="2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effectLst/>
                <a:ea typeface="Calibri" panose="020F0502020204030204" pitchFamily="34" charset="0"/>
                <a:cs typeface="Times New Roman" panose="02020603050405020304" pitchFamily="18" charset="0"/>
              </a:rPr>
              <a:t>What percentage of problems did you fix after the hints/feedback indicated your work was incorrect?</a:t>
            </a:r>
          </a:p>
          <a:p>
            <a:pPr marL="342900" marR="0" lvl="0" indent="-342900">
              <a:spcBef>
                <a:spcPts val="0"/>
              </a:spcBef>
              <a:spcAft>
                <a:spcPts val="0"/>
              </a:spcAft>
              <a:buFont typeface="+mj-lt"/>
              <a:buAutoNum type="arabicPeriod"/>
            </a:pPr>
            <a:r>
              <a:rPr lang="en-US" sz="2800" dirty="0">
                <a:effectLst/>
                <a:ea typeface="Calibri" panose="020F0502020204030204" pitchFamily="34" charset="0"/>
                <a:cs typeface="Times New Roman" panose="02020603050405020304" pitchFamily="18" charset="0"/>
              </a:rPr>
              <a:t>Based on your best estimate, how much time did you spend completing the assignment?</a:t>
            </a:r>
          </a:p>
          <a:p>
            <a:endParaRPr lang="en-US" dirty="0"/>
          </a:p>
        </p:txBody>
      </p:sp>
    </p:spTree>
    <p:extLst>
      <p:ext uri="{BB962C8B-B14F-4D97-AF65-F5344CB8AC3E}">
        <p14:creationId xmlns:p14="http://schemas.microsoft.com/office/powerpoint/2010/main" val="319205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5ABE-9D36-C3AD-E0A9-098794AC9C9A}"/>
              </a:ext>
            </a:extLst>
          </p:cNvPr>
          <p:cNvSpPr>
            <a:spLocks noGrp="1"/>
          </p:cNvSpPr>
          <p:nvPr>
            <p:ph type="title"/>
          </p:nvPr>
        </p:nvSpPr>
        <p:spPr>
          <a:xfrm>
            <a:off x="838200" y="204487"/>
            <a:ext cx="10515600" cy="534775"/>
          </a:xfrm>
        </p:spPr>
        <p:txBody>
          <a:bodyPr>
            <a:normAutofit/>
          </a:bodyPr>
          <a:lstStyle/>
          <a:p>
            <a:r>
              <a:rPr lang="en-US" sz="3200" b="1" dirty="0">
                <a:solidFill>
                  <a:srgbClr val="000000"/>
                </a:solidFill>
                <a:effectLst/>
                <a:ea typeface="Calibri" panose="020F0502020204030204" pitchFamily="34" charset="0"/>
                <a:cs typeface="Times New Roman" panose="02020603050405020304" pitchFamily="18" charset="0"/>
              </a:rPr>
              <a:t>End of the Semester Scoreboard Survey</a:t>
            </a:r>
            <a:endParaRPr lang="en-US" sz="6600" dirty="0"/>
          </a:p>
        </p:txBody>
      </p:sp>
      <p:graphicFrame>
        <p:nvGraphicFramePr>
          <p:cNvPr id="4" name="Table 3">
            <a:extLst>
              <a:ext uri="{FF2B5EF4-FFF2-40B4-BE49-F238E27FC236}">
                <a16:creationId xmlns:a16="http://schemas.microsoft.com/office/drawing/2014/main" id="{494C1DE7-A558-6535-3A6D-DD4006C422AE}"/>
              </a:ext>
            </a:extLst>
          </p:cNvPr>
          <p:cNvGraphicFramePr>
            <a:graphicFrameLocks noGrp="1"/>
          </p:cNvGraphicFramePr>
          <p:nvPr>
            <p:extLst>
              <p:ext uri="{D42A27DB-BD31-4B8C-83A1-F6EECF244321}">
                <p14:modId xmlns:p14="http://schemas.microsoft.com/office/powerpoint/2010/main" val="2883518265"/>
              </p:ext>
            </p:extLst>
          </p:nvPr>
        </p:nvGraphicFramePr>
        <p:xfrm>
          <a:off x="968138" y="899900"/>
          <a:ext cx="8446872" cy="5058199"/>
        </p:xfrm>
        <a:graphic>
          <a:graphicData uri="http://schemas.openxmlformats.org/drawingml/2006/table">
            <a:tbl>
              <a:tblPr firstRow="1" firstCol="1" bandRow="1">
                <a:tableStyleId>{5C22544A-7EE6-4342-B048-85BDC9FD1C3A}</a:tableStyleId>
              </a:tblPr>
              <a:tblGrid>
                <a:gridCol w="1873947">
                  <a:extLst>
                    <a:ext uri="{9D8B030D-6E8A-4147-A177-3AD203B41FA5}">
                      <a16:colId xmlns:a16="http://schemas.microsoft.com/office/drawing/2014/main" val="705391990"/>
                    </a:ext>
                  </a:extLst>
                </a:gridCol>
                <a:gridCol w="538525">
                  <a:extLst>
                    <a:ext uri="{9D8B030D-6E8A-4147-A177-3AD203B41FA5}">
                      <a16:colId xmlns:a16="http://schemas.microsoft.com/office/drawing/2014/main" val="4072578140"/>
                    </a:ext>
                  </a:extLst>
                </a:gridCol>
                <a:gridCol w="538525">
                  <a:extLst>
                    <a:ext uri="{9D8B030D-6E8A-4147-A177-3AD203B41FA5}">
                      <a16:colId xmlns:a16="http://schemas.microsoft.com/office/drawing/2014/main" val="3392199048"/>
                    </a:ext>
                  </a:extLst>
                </a:gridCol>
                <a:gridCol w="538525">
                  <a:extLst>
                    <a:ext uri="{9D8B030D-6E8A-4147-A177-3AD203B41FA5}">
                      <a16:colId xmlns:a16="http://schemas.microsoft.com/office/drawing/2014/main" val="351072068"/>
                    </a:ext>
                  </a:extLst>
                </a:gridCol>
                <a:gridCol w="939876">
                  <a:extLst>
                    <a:ext uri="{9D8B030D-6E8A-4147-A177-3AD203B41FA5}">
                      <a16:colId xmlns:a16="http://schemas.microsoft.com/office/drawing/2014/main" val="86464872"/>
                    </a:ext>
                  </a:extLst>
                </a:gridCol>
                <a:gridCol w="538525">
                  <a:extLst>
                    <a:ext uri="{9D8B030D-6E8A-4147-A177-3AD203B41FA5}">
                      <a16:colId xmlns:a16="http://schemas.microsoft.com/office/drawing/2014/main" val="2025734642"/>
                    </a:ext>
                  </a:extLst>
                </a:gridCol>
                <a:gridCol w="538525">
                  <a:extLst>
                    <a:ext uri="{9D8B030D-6E8A-4147-A177-3AD203B41FA5}">
                      <a16:colId xmlns:a16="http://schemas.microsoft.com/office/drawing/2014/main" val="3713794451"/>
                    </a:ext>
                  </a:extLst>
                </a:gridCol>
                <a:gridCol w="538525">
                  <a:extLst>
                    <a:ext uri="{9D8B030D-6E8A-4147-A177-3AD203B41FA5}">
                      <a16:colId xmlns:a16="http://schemas.microsoft.com/office/drawing/2014/main" val="4183422181"/>
                    </a:ext>
                  </a:extLst>
                </a:gridCol>
                <a:gridCol w="1141771">
                  <a:extLst>
                    <a:ext uri="{9D8B030D-6E8A-4147-A177-3AD203B41FA5}">
                      <a16:colId xmlns:a16="http://schemas.microsoft.com/office/drawing/2014/main" val="4174267424"/>
                    </a:ext>
                  </a:extLst>
                </a:gridCol>
                <a:gridCol w="1260128">
                  <a:extLst>
                    <a:ext uri="{9D8B030D-6E8A-4147-A177-3AD203B41FA5}">
                      <a16:colId xmlns:a16="http://schemas.microsoft.com/office/drawing/2014/main" val="502361114"/>
                    </a:ext>
                  </a:extLst>
                </a:gridCol>
              </a:tblGrid>
              <a:tr h="848702">
                <a:tc>
                  <a:txBody>
                    <a:bodyPr/>
                    <a:lstStyle/>
                    <a:p>
                      <a:pPr marL="0" marR="0" algn="ctr">
                        <a:spcBef>
                          <a:spcPts val="0"/>
                        </a:spcBef>
                        <a:spcAft>
                          <a:spcPts val="0"/>
                        </a:spcAft>
                      </a:pPr>
                      <a:r>
                        <a:rPr lang="en-US" sz="1400">
                          <a:effectLst/>
                        </a:rPr>
                        <a:t>Item</a:t>
                      </a:r>
                      <a:r>
                        <a:rPr lang="en-US" sz="1400" baseline="30000">
                          <a:effectLst/>
                        </a:rPr>
                        <a:t>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71755" marR="71755">
                        <a:spcBef>
                          <a:spcPts val="0"/>
                        </a:spcBef>
                        <a:spcAft>
                          <a:spcPts val="0"/>
                        </a:spcAft>
                      </a:pPr>
                      <a:r>
                        <a:rPr lang="en-US" sz="1400" dirty="0">
                          <a:effectLst/>
                        </a:rPr>
                        <a:t>Strongly Disagree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tc>
                  <a:txBody>
                    <a:bodyPr/>
                    <a:lstStyle/>
                    <a:p>
                      <a:pPr marL="71755" marR="71755">
                        <a:spcBef>
                          <a:spcPts val="0"/>
                        </a:spcBef>
                        <a:spcAft>
                          <a:spcPts val="0"/>
                        </a:spcAft>
                      </a:pPr>
                      <a:r>
                        <a:rPr lang="en-US" sz="1400">
                          <a:effectLst/>
                        </a:rPr>
                        <a:t>Disagree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tc>
                  <a:txBody>
                    <a:bodyPr/>
                    <a:lstStyle/>
                    <a:p>
                      <a:pPr marL="71755" marR="71755">
                        <a:spcBef>
                          <a:spcPts val="0"/>
                        </a:spcBef>
                        <a:spcAft>
                          <a:spcPts val="0"/>
                        </a:spcAft>
                      </a:pPr>
                      <a:r>
                        <a:rPr lang="en-US" sz="1400" dirty="0">
                          <a:effectLst/>
                        </a:rPr>
                        <a:t>Slightly Disagree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tc>
                  <a:txBody>
                    <a:bodyPr/>
                    <a:lstStyle/>
                    <a:p>
                      <a:pPr marL="71755" marR="71755">
                        <a:spcBef>
                          <a:spcPts val="0"/>
                        </a:spcBef>
                        <a:spcAft>
                          <a:spcPts val="0"/>
                        </a:spcAft>
                      </a:pPr>
                      <a:r>
                        <a:rPr lang="en-US" sz="1400">
                          <a:effectLst/>
                        </a:rPr>
                        <a:t>Neither Agree nor Disagree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tc>
                  <a:txBody>
                    <a:bodyPr/>
                    <a:lstStyle/>
                    <a:p>
                      <a:pPr marL="71755" marR="71755">
                        <a:spcBef>
                          <a:spcPts val="0"/>
                        </a:spcBef>
                        <a:spcAft>
                          <a:spcPts val="0"/>
                        </a:spcAft>
                      </a:pPr>
                      <a:r>
                        <a:rPr lang="en-US" sz="1400">
                          <a:effectLst/>
                        </a:rPr>
                        <a:t>Slightly Agree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tc>
                  <a:txBody>
                    <a:bodyPr/>
                    <a:lstStyle/>
                    <a:p>
                      <a:pPr marL="71755" marR="71755">
                        <a:spcBef>
                          <a:spcPts val="0"/>
                        </a:spcBef>
                        <a:spcAft>
                          <a:spcPts val="0"/>
                        </a:spcAft>
                      </a:pPr>
                      <a:r>
                        <a:rPr lang="en-US" sz="1400">
                          <a:effectLst/>
                        </a:rPr>
                        <a:t>Agree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tc>
                  <a:txBody>
                    <a:bodyPr/>
                    <a:lstStyle/>
                    <a:p>
                      <a:pPr marL="71755" marR="71755">
                        <a:spcBef>
                          <a:spcPts val="0"/>
                        </a:spcBef>
                        <a:spcAft>
                          <a:spcPts val="0"/>
                        </a:spcAft>
                      </a:pPr>
                      <a:r>
                        <a:rPr lang="en-US" sz="1400" dirty="0">
                          <a:effectLst/>
                        </a:rPr>
                        <a:t>Strongly Agree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tc>
                  <a:txBody>
                    <a:bodyPr/>
                    <a:lstStyle/>
                    <a:p>
                      <a:pPr marL="71755" marR="71755">
                        <a:spcBef>
                          <a:spcPts val="0"/>
                        </a:spcBef>
                        <a:spcAft>
                          <a:spcPts val="0"/>
                        </a:spcAft>
                      </a:pPr>
                      <a:r>
                        <a:rPr lang="en-US" sz="1400" dirty="0" err="1">
                          <a:effectLst/>
                        </a:rPr>
                        <a:t>Mean</a:t>
                      </a:r>
                      <a:r>
                        <a:rPr lang="en-US" sz="1400" baseline="30000" dirty="0" err="1">
                          <a:effectLst/>
                        </a:rPr>
                        <a:t>b</a:t>
                      </a:r>
                      <a:r>
                        <a:rPr lang="en-US" sz="1400" dirty="0">
                          <a:effectLst/>
                        </a:rPr>
                        <a:t> (SD)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tc>
                  <a:txBody>
                    <a:bodyPr/>
                    <a:lstStyle/>
                    <a:p>
                      <a:pPr marL="71755" marR="71755">
                        <a:spcBef>
                          <a:spcPts val="0"/>
                        </a:spcBef>
                        <a:spcAft>
                          <a:spcPts val="0"/>
                        </a:spcAft>
                      </a:pPr>
                      <a:r>
                        <a:rPr lang="en-US" sz="1400" dirty="0">
                          <a:effectLst/>
                        </a:rPr>
                        <a:t>T-statistic and   P-value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vert="vert270"/>
                </a:tc>
                <a:extLst>
                  <a:ext uri="{0D108BD9-81ED-4DB2-BD59-A6C34878D82A}">
                    <a16:rowId xmlns:a16="http://schemas.microsoft.com/office/drawing/2014/main" val="3391976983"/>
                  </a:ext>
                </a:extLst>
              </a:tr>
              <a:tr h="935444">
                <a:tc>
                  <a:txBody>
                    <a:bodyPr/>
                    <a:lstStyle/>
                    <a:p>
                      <a:pPr marL="0" marR="0">
                        <a:spcBef>
                          <a:spcPts val="0"/>
                        </a:spcBef>
                        <a:spcAft>
                          <a:spcPts val="0"/>
                        </a:spcAft>
                      </a:pPr>
                      <a:r>
                        <a:rPr lang="en-US" sz="1400">
                          <a:effectLst/>
                        </a:rPr>
                        <a:t>I feel I know the content better after using the new grading system.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3.3%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14.4%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45.1%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35.5%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6.08 (0.93)***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t (395) = 44.80</a:t>
                      </a:r>
                    </a:p>
                    <a:p>
                      <a:pPr marL="0" marR="0">
                        <a:spcBef>
                          <a:spcPts val="0"/>
                        </a:spcBef>
                        <a:spcAft>
                          <a:spcPts val="0"/>
                        </a:spcAft>
                      </a:pPr>
                      <a:r>
                        <a:rPr lang="en-US" sz="1400">
                          <a:effectLst/>
                        </a:rPr>
                        <a:t>p &lt; .001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4131285259"/>
                  </a:ext>
                </a:extLst>
              </a:tr>
              <a:tr h="584652">
                <a:tc>
                  <a:txBody>
                    <a:bodyPr/>
                    <a:lstStyle/>
                    <a:p>
                      <a:pPr marL="0" marR="0">
                        <a:spcBef>
                          <a:spcPts val="0"/>
                        </a:spcBef>
                        <a:spcAft>
                          <a:spcPts val="0"/>
                        </a:spcAft>
                      </a:pPr>
                      <a:r>
                        <a:rPr lang="en-US" sz="1400">
                          <a:effectLst/>
                        </a:rPr>
                        <a:t>I feel more confident about doing my work</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37.0%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45.6%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6.25 (0.88)***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t (395) = 50.99</a:t>
                      </a:r>
                    </a:p>
                    <a:p>
                      <a:pPr marL="0" marR="0">
                        <a:spcBef>
                          <a:spcPts val="0"/>
                        </a:spcBef>
                        <a:spcAft>
                          <a:spcPts val="0"/>
                        </a:spcAft>
                      </a:pPr>
                      <a:r>
                        <a:rPr lang="en-US" sz="1400">
                          <a:effectLst/>
                        </a:rPr>
                        <a:t>p &lt; .001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382271604"/>
                  </a:ext>
                </a:extLst>
              </a:tr>
              <a:tr h="701583">
                <a:tc>
                  <a:txBody>
                    <a:bodyPr/>
                    <a:lstStyle/>
                    <a:p>
                      <a:pPr marL="0" marR="0">
                        <a:spcBef>
                          <a:spcPts val="0"/>
                        </a:spcBef>
                        <a:spcAft>
                          <a:spcPts val="0"/>
                        </a:spcAft>
                      </a:pPr>
                      <a:r>
                        <a:rPr lang="en-US" sz="1400">
                          <a:effectLst/>
                        </a:rPr>
                        <a:t>The new grading system helps me learn better.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4.3%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13.1%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dirty="0">
                          <a:effectLst/>
                        </a:rPr>
                        <a:t>38.0%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42.3%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6.13 (1.00)***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t (395) = 42.63</a:t>
                      </a:r>
                    </a:p>
                    <a:p>
                      <a:pPr marL="0" marR="0">
                        <a:spcBef>
                          <a:spcPts val="0"/>
                        </a:spcBef>
                        <a:spcAft>
                          <a:spcPts val="0"/>
                        </a:spcAft>
                      </a:pPr>
                      <a:r>
                        <a:rPr lang="en-US" sz="1400">
                          <a:effectLst/>
                        </a:rPr>
                        <a:t>p &lt; .001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4253225848"/>
                  </a:ext>
                </a:extLst>
              </a:tr>
              <a:tr h="584652">
                <a:tc>
                  <a:txBody>
                    <a:bodyPr/>
                    <a:lstStyle/>
                    <a:p>
                      <a:pPr marL="0" marR="0">
                        <a:spcBef>
                          <a:spcPts val="0"/>
                        </a:spcBef>
                        <a:spcAft>
                          <a:spcPts val="0"/>
                        </a:spcAft>
                      </a:pPr>
                      <a:r>
                        <a:rPr lang="en-US" sz="1400">
                          <a:effectLst/>
                        </a:rPr>
                        <a:t>I am more stressed with the new system.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28.7%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39.8%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12.3%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9.3%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4.5%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3.5%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2.62 (1.42)***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t (395) = 22.83</a:t>
                      </a:r>
                    </a:p>
                    <a:p>
                      <a:pPr marL="0" marR="0">
                        <a:spcBef>
                          <a:spcPts val="0"/>
                        </a:spcBef>
                        <a:spcAft>
                          <a:spcPts val="0"/>
                        </a:spcAft>
                      </a:pPr>
                      <a:r>
                        <a:rPr lang="en-US" sz="1400">
                          <a:effectLst/>
                        </a:rPr>
                        <a:t>p &lt; .001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1169955043"/>
                  </a:ext>
                </a:extLst>
              </a:tr>
              <a:tr h="701583">
                <a:tc>
                  <a:txBody>
                    <a:bodyPr/>
                    <a:lstStyle/>
                    <a:p>
                      <a:pPr marL="0" marR="0">
                        <a:spcBef>
                          <a:spcPts val="0"/>
                        </a:spcBef>
                        <a:spcAft>
                          <a:spcPts val="0"/>
                        </a:spcAft>
                      </a:pPr>
                      <a:r>
                        <a:rPr lang="en-US" sz="1400">
                          <a:effectLst/>
                        </a:rPr>
                        <a:t>I believe I can succeed with the new system.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4.3%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45.1%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36.3%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6.12 (0.89)***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t (395) = 47.49</a:t>
                      </a:r>
                    </a:p>
                    <a:p>
                      <a:pPr marL="0" marR="0">
                        <a:spcBef>
                          <a:spcPts val="0"/>
                        </a:spcBef>
                        <a:spcAft>
                          <a:spcPts val="0"/>
                        </a:spcAft>
                      </a:pPr>
                      <a:r>
                        <a:rPr lang="en-US" sz="1400">
                          <a:effectLst/>
                        </a:rPr>
                        <a:t>p &lt; .001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4009434472"/>
                  </a:ext>
                </a:extLst>
              </a:tr>
              <a:tr h="701583">
                <a:tc>
                  <a:txBody>
                    <a:bodyPr/>
                    <a:lstStyle/>
                    <a:p>
                      <a:pPr marL="0" marR="0">
                        <a:spcBef>
                          <a:spcPts val="0"/>
                        </a:spcBef>
                        <a:spcAft>
                          <a:spcPts val="0"/>
                        </a:spcAft>
                      </a:pPr>
                      <a:r>
                        <a:rPr lang="en-US" sz="1400">
                          <a:effectLst/>
                        </a:rPr>
                        <a:t>I am proud of the outcome of my assignments.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1.8%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3.5%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dirty="0">
                          <a:effectLst/>
                        </a:rPr>
                        <a:t>15.6%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40.6%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dirty="0">
                          <a:effectLst/>
                        </a:rPr>
                        <a:t>37.8%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a:effectLst/>
                        </a:rPr>
                        <a:t>6.07 (0.98)***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400" dirty="0">
                          <a:effectLst/>
                        </a:rPr>
                        <a:t>t (395) = 42.13</a:t>
                      </a:r>
                    </a:p>
                    <a:p>
                      <a:pPr marL="0" marR="0">
                        <a:spcBef>
                          <a:spcPts val="0"/>
                        </a:spcBef>
                        <a:spcAft>
                          <a:spcPts val="0"/>
                        </a:spcAft>
                      </a:pPr>
                      <a:r>
                        <a:rPr lang="en-US" sz="1400" dirty="0">
                          <a:effectLst/>
                        </a:rPr>
                        <a:t>p &lt; .001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516794904"/>
                  </a:ext>
                </a:extLst>
              </a:tr>
            </a:tbl>
          </a:graphicData>
        </a:graphic>
      </p:graphicFrame>
      <p:sp>
        <p:nvSpPr>
          <p:cNvPr id="6" name="TextBox 5">
            <a:extLst>
              <a:ext uri="{FF2B5EF4-FFF2-40B4-BE49-F238E27FC236}">
                <a16:creationId xmlns:a16="http://schemas.microsoft.com/office/drawing/2014/main" id="{64C6A78C-BBC1-03C6-8E7B-D44D4331290E}"/>
              </a:ext>
            </a:extLst>
          </p:cNvPr>
          <p:cNvSpPr txBox="1"/>
          <p:nvPr/>
        </p:nvSpPr>
        <p:spPr>
          <a:xfrm>
            <a:off x="838200" y="5989255"/>
            <a:ext cx="11068050" cy="1061829"/>
          </a:xfrm>
          <a:prstGeom prst="rect">
            <a:avLst/>
          </a:prstGeom>
          <a:noFill/>
        </p:spPr>
        <p:txBody>
          <a:bodyPr wrap="square" rtlCol="0">
            <a:spAutoFit/>
          </a:bodyPr>
          <a:lstStyle/>
          <a:p>
            <a:pPr marL="0" marR="0">
              <a:spcBef>
                <a:spcPts val="0"/>
              </a:spcBef>
              <a:spcAft>
                <a:spcPts val="0"/>
              </a:spcAft>
            </a:pPr>
            <a:r>
              <a:rPr lang="en-US" sz="1500" baseline="300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items were measured on a 7-point scale with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being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Strongly Disagree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7</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being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Strongly Agree.</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aseline="30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means were statistically compared to the midpoint of 4 (Neither Agree nor Disagree) using a One-Sample T-test.</a:t>
            </a:r>
          </a:p>
          <a:p>
            <a:pPr marL="0" marR="0">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&lt; .001</a:t>
            </a:r>
          </a:p>
          <a:p>
            <a:endParaRPr lang="en-US" dirty="0"/>
          </a:p>
        </p:txBody>
      </p:sp>
    </p:spTree>
    <p:extLst>
      <p:ext uri="{BB962C8B-B14F-4D97-AF65-F5344CB8AC3E}">
        <p14:creationId xmlns:p14="http://schemas.microsoft.com/office/powerpoint/2010/main" val="3251412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1486-4E1C-02AC-36C8-D76CF0036D13}"/>
              </a:ext>
            </a:extLst>
          </p:cNvPr>
          <p:cNvSpPr>
            <a:spLocks noGrp="1"/>
          </p:cNvSpPr>
          <p:nvPr>
            <p:ph type="title"/>
          </p:nvPr>
        </p:nvSpPr>
        <p:spPr/>
        <p:txBody>
          <a:bodyPr/>
          <a:lstStyle/>
          <a:p>
            <a:r>
              <a:rPr lang="en-US" dirty="0"/>
              <a:t>Scoreboard currently used with ….</a:t>
            </a:r>
          </a:p>
        </p:txBody>
      </p:sp>
      <p:sp>
        <p:nvSpPr>
          <p:cNvPr id="3" name="Content Placeholder 2">
            <a:extLst>
              <a:ext uri="{FF2B5EF4-FFF2-40B4-BE49-F238E27FC236}">
                <a16:creationId xmlns:a16="http://schemas.microsoft.com/office/drawing/2014/main" id="{72115027-3086-8C0F-8950-775B705BD712}"/>
              </a:ext>
            </a:extLst>
          </p:cNvPr>
          <p:cNvSpPr>
            <a:spLocks noGrp="1"/>
          </p:cNvSpPr>
          <p:nvPr>
            <p:ph idx="1"/>
          </p:nvPr>
        </p:nvSpPr>
        <p:spPr>
          <a:xfrm>
            <a:off x="838200" y="1825625"/>
            <a:ext cx="6096000" cy="4351338"/>
          </a:xfrm>
        </p:spPr>
        <p:txBody>
          <a:bodyPr>
            <a:normAutofit lnSpcReduction="10000"/>
          </a:bodyPr>
          <a:lstStyle/>
          <a:p>
            <a:pPr algn="l">
              <a:buFont typeface="Arial" panose="020B0604020202020204" pitchFamily="34" charset="0"/>
              <a:buChar char="•"/>
            </a:pPr>
            <a:r>
              <a:rPr lang="en-US" b="0" i="0" dirty="0">
                <a:solidFill>
                  <a:srgbClr val="000000"/>
                </a:solidFill>
                <a:effectLst/>
                <a:latin typeface="Arial" panose="020B0604020202020204" pitchFamily="34" charset="0"/>
              </a:rPr>
              <a:t>  Excel Basics</a:t>
            </a:r>
          </a:p>
          <a:p>
            <a:pPr algn="l">
              <a:buFont typeface="Arial" panose="020B0604020202020204" pitchFamily="34" charset="0"/>
              <a:buChar char="•"/>
            </a:pPr>
            <a:r>
              <a:rPr lang="en-US" b="0" i="0" dirty="0">
                <a:solidFill>
                  <a:srgbClr val="000000"/>
                </a:solidFill>
                <a:effectLst/>
                <a:latin typeface="Arial" panose="020B0604020202020204" pitchFamily="34" charset="0"/>
              </a:rPr>
              <a:t>  Foundations of Excel</a:t>
            </a:r>
          </a:p>
          <a:p>
            <a:pPr algn="l">
              <a:buFont typeface="Arial" panose="020B0604020202020204" pitchFamily="34" charset="0"/>
              <a:buChar char="•"/>
            </a:pPr>
            <a:r>
              <a:rPr lang="en-US" b="0" i="0" dirty="0">
                <a:solidFill>
                  <a:srgbClr val="000000"/>
                </a:solidFill>
                <a:effectLst/>
                <a:latin typeface="Arial" panose="020B0604020202020204" pitchFamily="34" charset="0"/>
              </a:rPr>
              <a:t>  Managing Data</a:t>
            </a:r>
          </a:p>
          <a:p>
            <a:pPr algn="l">
              <a:buFont typeface="Arial" panose="020B0604020202020204" pitchFamily="34" charset="0"/>
              <a:buChar char="•"/>
            </a:pPr>
            <a:r>
              <a:rPr lang="en-US" b="0" i="0" dirty="0">
                <a:solidFill>
                  <a:srgbClr val="000000"/>
                </a:solidFill>
                <a:effectLst/>
                <a:latin typeface="Arial" panose="020B0604020202020204" pitchFamily="34" charset="0"/>
              </a:rPr>
              <a:t>  Qualitative Descriptive Analytics</a:t>
            </a:r>
          </a:p>
          <a:p>
            <a:pPr algn="l">
              <a:buFont typeface="Arial" panose="020B0604020202020204" pitchFamily="34" charset="0"/>
              <a:buChar char="•"/>
            </a:pPr>
            <a:r>
              <a:rPr lang="en-US" b="0" i="0" dirty="0">
                <a:solidFill>
                  <a:srgbClr val="000000"/>
                </a:solidFill>
                <a:effectLst/>
                <a:latin typeface="Arial" panose="020B0604020202020204" pitchFamily="34" charset="0"/>
              </a:rPr>
              <a:t>  Quantitative Descriptive Analytics</a:t>
            </a:r>
          </a:p>
          <a:p>
            <a:pPr algn="l">
              <a:buFont typeface="Arial" panose="020B0604020202020204" pitchFamily="34" charset="0"/>
              <a:buChar char="•"/>
            </a:pPr>
            <a:r>
              <a:rPr lang="en-US" b="0" i="0" dirty="0">
                <a:solidFill>
                  <a:srgbClr val="000000"/>
                </a:solidFill>
                <a:effectLst/>
                <a:latin typeface="Arial" panose="020B0604020202020204" pitchFamily="34" charset="0"/>
              </a:rPr>
              <a:t>  Multivariate Descriptive Analytics</a:t>
            </a:r>
          </a:p>
          <a:p>
            <a:pPr algn="l">
              <a:buFont typeface="Arial" panose="020B0604020202020204" pitchFamily="34" charset="0"/>
              <a:buChar char="•"/>
            </a:pPr>
            <a:r>
              <a:rPr lang="en-US" b="0" i="0" dirty="0">
                <a:solidFill>
                  <a:srgbClr val="000000"/>
                </a:solidFill>
                <a:effectLst/>
                <a:latin typeface="Arial" panose="020B0604020202020204" pitchFamily="34" charset="0"/>
              </a:rPr>
              <a:t>  Probability of a Single Value</a:t>
            </a:r>
          </a:p>
          <a:p>
            <a:pPr algn="l">
              <a:buFont typeface="Arial" panose="020B0604020202020204" pitchFamily="34" charset="0"/>
              <a:buChar char="•"/>
            </a:pPr>
            <a:r>
              <a:rPr lang="en-US" b="0" i="0" dirty="0">
                <a:solidFill>
                  <a:srgbClr val="000000"/>
                </a:solidFill>
                <a:effectLst/>
                <a:latin typeface="Arial" panose="020B0604020202020204" pitchFamily="34" charset="0"/>
              </a:rPr>
              <a:t>  One Sample Hypothesis Testing</a:t>
            </a:r>
          </a:p>
          <a:p>
            <a:pPr algn="l">
              <a:buFont typeface="Arial" panose="020B0604020202020204" pitchFamily="34" charset="0"/>
              <a:buChar char="•"/>
            </a:pPr>
            <a:r>
              <a:rPr lang="en-US" b="0" i="0" dirty="0">
                <a:solidFill>
                  <a:srgbClr val="000000"/>
                </a:solidFill>
                <a:effectLst/>
                <a:latin typeface="Arial" panose="020B0604020202020204" pitchFamily="34" charset="0"/>
              </a:rPr>
              <a:t>  Introduction to Predictive Analytics</a:t>
            </a:r>
          </a:p>
          <a:p>
            <a:endParaRPr lang="en-US" dirty="0"/>
          </a:p>
        </p:txBody>
      </p:sp>
      <p:sp>
        <p:nvSpPr>
          <p:cNvPr id="4" name="Content Placeholder 2">
            <a:extLst>
              <a:ext uri="{FF2B5EF4-FFF2-40B4-BE49-F238E27FC236}">
                <a16:creationId xmlns:a16="http://schemas.microsoft.com/office/drawing/2014/main" id="{BE7C8799-F671-AE12-EAF2-0118B0E74F96}"/>
              </a:ext>
            </a:extLst>
          </p:cNvPr>
          <p:cNvSpPr txBox="1">
            <a:spLocks/>
          </p:cNvSpPr>
          <p:nvPr/>
        </p:nvSpPr>
        <p:spPr>
          <a:xfrm>
            <a:off x="6716486" y="1822450"/>
            <a:ext cx="60960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rgbClr val="000000"/>
                </a:solidFill>
                <a:latin typeface="Arial" panose="020B0604020202020204" pitchFamily="34" charset="0"/>
              </a:rPr>
              <a:t>  Financial Statement Analysis</a:t>
            </a:r>
          </a:p>
          <a:p>
            <a:pPr>
              <a:buFont typeface="Arial" panose="020B0604020202020204" pitchFamily="34" charset="0"/>
              <a:buChar char="•"/>
            </a:pPr>
            <a:r>
              <a:rPr lang="en-US" dirty="0">
                <a:solidFill>
                  <a:srgbClr val="000000"/>
                </a:solidFill>
                <a:latin typeface="Arial" panose="020B0604020202020204" pitchFamily="34" charset="0"/>
              </a:rPr>
              <a:t>  Building Financial Statements</a:t>
            </a:r>
          </a:p>
          <a:p>
            <a:endParaRPr lang="en-US" dirty="0"/>
          </a:p>
        </p:txBody>
      </p:sp>
    </p:spTree>
    <p:extLst>
      <p:ext uri="{BB962C8B-B14F-4D97-AF65-F5344CB8AC3E}">
        <p14:creationId xmlns:p14="http://schemas.microsoft.com/office/powerpoint/2010/main" val="278615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65324E1-4F4E-A2E1-0FC8-050C05D31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75" y="359378"/>
            <a:ext cx="11603893" cy="5467677"/>
          </a:xfrm>
          <a:prstGeom prst="rect">
            <a:avLst/>
          </a:prstGeom>
        </p:spPr>
      </p:pic>
    </p:spTree>
    <p:extLst>
      <p:ext uri="{BB962C8B-B14F-4D97-AF65-F5344CB8AC3E}">
        <p14:creationId xmlns:p14="http://schemas.microsoft.com/office/powerpoint/2010/main" val="237688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2B03-E47A-C00C-4391-78E77C95B9A1}"/>
              </a:ext>
            </a:extLst>
          </p:cNvPr>
          <p:cNvSpPr>
            <a:spLocks noGrp="1"/>
          </p:cNvSpPr>
          <p:nvPr>
            <p:ph type="title"/>
          </p:nvPr>
        </p:nvSpPr>
        <p:spPr>
          <a:xfrm>
            <a:off x="685800" y="319405"/>
            <a:ext cx="10515600" cy="1325563"/>
          </a:xfrm>
        </p:spPr>
        <p:txBody>
          <a:bodyPr>
            <a:normAutofit/>
          </a:bodyPr>
          <a:lstStyle/>
          <a:p>
            <a:r>
              <a:rPr lang="en-US" sz="3600" dirty="0"/>
              <a:t>Scoreboard: A Classroom Experiment</a:t>
            </a:r>
          </a:p>
        </p:txBody>
      </p:sp>
      <p:sp>
        <p:nvSpPr>
          <p:cNvPr id="3" name="Content Placeholder 2">
            <a:extLst>
              <a:ext uri="{FF2B5EF4-FFF2-40B4-BE49-F238E27FC236}">
                <a16:creationId xmlns:a16="http://schemas.microsoft.com/office/drawing/2014/main" id="{243FBFFA-E2F7-C7DC-9BFE-EB54970ABB8A}"/>
              </a:ext>
            </a:extLst>
          </p:cNvPr>
          <p:cNvSpPr>
            <a:spLocks noGrp="1"/>
          </p:cNvSpPr>
          <p:nvPr>
            <p:ph idx="1"/>
          </p:nvPr>
        </p:nvSpPr>
        <p:spPr>
          <a:xfrm>
            <a:off x="685800" y="1644968"/>
            <a:ext cx="10668000" cy="4531995"/>
          </a:xfrm>
        </p:spPr>
        <p:txBody>
          <a:bodyPr>
            <a:normAutofit fontScale="92500" lnSpcReduction="20000"/>
          </a:bodyPr>
          <a:lstStyle/>
          <a:p>
            <a:r>
              <a:rPr lang="en-US" dirty="0"/>
              <a:t>397 undergraduate students at 2 midwestern universities</a:t>
            </a:r>
          </a:p>
          <a:p>
            <a:pPr lvl="1"/>
            <a:r>
              <a:rPr lang="en-US" dirty="0"/>
              <a:t>3 sections of Introduction to Accounting Course</a:t>
            </a:r>
          </a:p>
          <a:p>
            <a:pPr lvl="1"/>
            <a:r>
              <a:rPr lang="en-US" dirty="0"/>
              <a:t>5 sections of Introduction to Business Analytics Course (one online section)</a:t>
            </a:r>
          </a:p>
          <a:p>
            <a:r>
              <a:rPr lang="en-US" dirty="0"/>
              <a:t>Most student participants had little/no previous experience with Excel</a:t>
            </a:r>
          </a:p>
          <a:p>
            <a:pPr lvl="1"/>
            <a:r>
              <a:rPr lang="en-US" dirty="0"/>
              <a:t>(46.3% no experience, 41.3% beginner level)</a:t>
            </a:r>
          </a:p>
          <a:p>
            <a:r>
              <a:rPr lang="en-US" dirty="0"/>
              <a:t>2 assignments</a:t>
            </a:r>
          </a:p>
          <a:p>
            <a:pPr lvl="1"/>
            <a:r>
              <a:rPr lang="en-US" dirty="0"/>
              <a:t>HW 1:  All students did same assignment with traditional hints built in</a:t>
            </a:r>
          </a:p>
          <a:p>
            <a:pPr lvl="2"/>
            <a:r>
              <a:rPr lang="en-US" dirty="0"/>
              <a:t>Topics:  Basic Excel Skills:  Average, Sum, Count</a:t>
            </a:r>
          </a:p>
          <a:p>
            <a:pPr lvl="1"/>
            <a:r>
              <a:rPr lang="en-US" dirty="0"/>
              <a:t>HW 2:  Approximately 50% of students used Scoreboard, the other 50% had traditional Hints</a:t>
            </a:r>
          </a:p>
          <a:p>
            <a:pPr lvl="2"/>
            <a:r>
              <a:rPr lang="en-US" dirty="0"/>
              <a:t>Topics:  Basic Excel skills:  formula writing, absolute references, and IF functions</a:t>
            </a:r>
          </a:p>
          <a:p>
            <a:r>
              <a:rPr lang="en-US" dirty="0"/>
              <a:t>Observed:  Intrinsic motivation, % of incorrect work fix, time spent completing the assignment, assignment grade</a:t>
            </a:r>
          </a:p>
          <a:p>
            <a:pPr lvl="1"/>
            <a:endParaRPr lang="en-US" dirty="0"/>
          </a:p>
        </p:txBody>
      </p:sp>
    </p:spTree>
    <p:extLst>
      <p:ext uri="{BB962C8B-B14F-4D97-AF65-F5344CB8AC3E}">
        <p14:creationId xmlns:p14="http://schemas.microsoft.com/office/powerpoint/2010/main" val="1331116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11F7-12F2-7DEB-A0DA-007AFE423860}"/>
              </a:ext>
            </a:extLst>
          </p:cNvPr>
          <p:cNvSpPr>
            <a:spLocks noGrp="1"/>
          </p:cNvSpPr>
          <p:nvPr>
            <p:ph type="title"/>
          </p:nvPr>
        </p:nvSpPr>
        <p:spPr>
          <a:xfrm>
            <a:off x="632084" y="343676"/>
            <a:ext cx="10515600" cy="495363"/>
          </a:xfrm>
        </p:spPr>
        <p:txBody>
          <a:bodyPr>
            <a:normAutofit fontScale="90000"/>
          </a:bodyPr>
          <a:lstStyle/>
          <a:p>
            <a:r>
              <a:rPr lang="en-US" sz="3600" dirty="0"/>
              <a:t>Scoreboard vs. Hints in Comments - Mean(SD)</a:t>
            </a:r>
          </a:p>
        </p:txBody>
      </p:sp>
      <p:graphicFrame>
        <p:nvGraphicFramePr>
          <p:cNvPr id="5" name="Content Placeholder 3">
            <a:extLst>
              <a:ext uri="{FF2B5EF4-FFF2-40B4-BE49-F238E27FC236}">
                <a16:creationId xmlns:a16="http://schemas.microsoft.com/office/drawing/2014/main" id="{BC032C14-0477-E5DC-4BA4-9B277574FDB1}"/>
              </a:ext>
            </a:extLst>
          </p:cNvPr>
          <p:cNvGraphicFramePr>
            <a:graphicFrameLocks/>
          </p:cNvGraphicFramePr>
          <p:nvPr/>
        </p:nvGraphicFramePr>
        <p:xfrm>
          <a:off x="632084" y="1021503"/>
          <a:ext cx="10927831" cy="3425105"/>
        </p:xfrm>
        <a:graphic>
          <a:graphicData uri="http://schemas.openxmlformats.org/drawingml/2006/table">
            <a:tbl>
              <a:tblPr firstRow="1" firstCol="1" bandRow="1">
                <a:tableStyleId>{5C22544A-7EE6-4342-B048-85BDC9FD1C3A}</a:tableStyleId>
              </a:tblPr>
              <a:tblGrid>
                <a:gridCol w="2635298">
                  <a:extLst>
                    <a:ext uri="{9D8B030D-6E8A-4147-A177-3AD203B41FA5}">
                      <a16:colId xmlns:a16="http://schemas.microsoft.com/office/drawing/2014/main" val="3072605693"/>
                    </a:ext>
                  </a:extLst>
                </a:gridCol>
                <a:gridCol w="1790351">
                  <a:extLst>
                    <a:ext uri="{9D8B030D-6E8A-4147-A177-3AD203B41FA5}">
                      <a16:colId xmlns:a16="http://schemas.microsoft.com/office/drawing/2014/main" val="892991423"/>
                    </a:ext>
                  </a:extLst>
                </a:gridCol>
                <a:gridCol w="1790351">
                  <a:extLst>
                    <a:ext uri="{9D8B030D-6E8A-4147-A177-3AD203B41FA5}">
                      <a16:colId xmlns:a16="http://schemas.microsoft.com/office/drawing/2014/main" val="3544092874"/>
                    </a:ext>
                  </a:extLst>
                </a:gridCol>
                <a:gridCol w="2372809">
                  <a:extLst>
                    <a:ext uri="{9D8B030D-6E8A-4147-A177-3AD203B41FA5}">
                      <a16:colId xmlns:a16="http://schemas.microsoft.com/office/drawing/2014/main" val="328096535"/>
                    </a:ext>
                  </a:extLst>
                </a:gridCol>
                <a:gridCol w="2339022">
                  <a:extLst>
                    <a:ext uri="{9D8B030D-6E8A-4147-A177-3AD203B41FA5}">
                      <a16:colId xmlns:a16="http://schemas.microsoft.com/office/drawing/2014/main" val="1817066256"/>
                    </a:ext>
                  </a:extLst>
                </a:gridCol>
              </a:tblGrid>
              <a:tr h="627936">
                <a:tc>
                  <a:txBody>
                    <a:bodyPr/>
                    <a:lstStyle/>
                    <a:p>
                      <a:pPr marL="0" marR="0">
                        <a:spcBef>
                          <a:spcPts val="0"/>
                        </a:spcBef>
                        <a:spcAft>
                          <a:spcPts val="0"/>
                        </a:spcAft>
                      </a:pPr>
                      <a:r>
                        <a:rPr lang="en-US" sz="1900" dirty="0">
                          <a:effectLst/>
                        </a:rPr>
                        <a:t> </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Scoreboard</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Traditional Hints</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T-statistic</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dirty="0">
                          <a:effectLst/>
                        </a:rPr>
                        <a:t>P-value</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extLst>
                  <a:ext uri="{0D108BD9-81ED-4DB2-BD59-A6C34878D82A}">
                    <a16:rowId xmlns:a16="http://schemas.microsoft.com/office/drawing/2014/main" val="477385598"/>
                  </a:ext>
                </a:extLst>
              </a:tr>
              <a:tr h="627936">
                <a:tc>
                  <a:txBody>
                    <a:bodyPr/>
                    <a:lstStyle/>
                    <a:p>
                      <a:pPr marL="0" marR="0">
                        <a:spcBef>
                          <a:spcPts val="0"/>
                        </a:spcBef>
                        <a:spcAft>
                          <a:spcPts val="0"/>
                        </a:spcAft>
                      </a:pPr>
                      <a:r>
                        <a:rPr lang="en-US" sz="1900">
                          <a:effectLst/>
                        </a:rPr>
                        <a:t>Overall Intrinsic Motivation Scale</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4.59 (1.09)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4.35 (1.06)</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t (391) = 2.08</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p = .038*</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extLst>
                  <a:ext uri="{0D108BD9-81ED-4DB2-BD59-A6C34878D82A}">
                    <a16:rowId xmlns:a16="http://schemas.microsoft.com/office/drawing/2014/main" val="1990859071"/>
                  </a:ext>
                </a:extLst>
              </a:tr>
              <a:tr h="627936">
                <a:tc>
                  <a:txBody>
                    <a:bodyPr/>
                    <a:lstStyle/>
                    <a:p>
                      <a:pPr marL="0" marR="0">
                        <a:spcBef>
                          <a:spcPts val="0"/>
                        </a:spcBef>
                        <a:spcAft>
                          <a:spcPts val="0"/>
                        </a:spcAft>
                      </a:pPr>
                      <a:r>
                        <a:rPr lang="en-US" sz="1900">
                          <a:effectLst/>
                        </a:rPr>
                        <a:t>% of Incorrect Work Fixed</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45.39% (32.82%)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37.42% (31.42%)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t (377) = 2.35 </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p = .019*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extLst>
                  <a:ext uri="{0D108BD9-81ED-4DB2-BD59-A6C34878D82A}">
                    <a16:rowId xmlns:a16="http://schemas.microsoft.com/office/drawing/2014/main" val="1691251912"/>
                  </a:ext>
                </a:extLst>
              </a:tr>
              <a:tr h="913361">
                <a:tc>
                  <a:txBody>
                    <a:bodyPr/>
                    <a:lstStyle/>
                    <a:p>
                      <a:pPr marL="0" marR="0">
                        <a:spcBef>
                          <a:spcPts val="0"/>
                        </a:spcBef>
                        <a:spcAft>
                          <a:spcPts val="0"/>
                        </a:spcAft>
                      </a:pPr>
                      <a:r>
                        <a:rPr lang="en-US" sz="1900">
                          <a:effectLst/>
                        </a:rPr>
                        <a:t>Time Spent on Assignments (in minutes)</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112.86 (72.39)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125.09 (86.39)</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t (390) = 1.52 </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dirty="0">
                          <a:effectLst/>
                        </a:rPr>
                        <a:t>p = .130</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extLst>
                  <a:ext uri="{0D108BD9-81ED-4DB2-BD59-A6C34878D82A}">
                    <a16:rowId xmlns:a16="http://schemas.microsoft.com/office/drawing/2014/main" val="259042983"/>
                  </a:ext>
                </a:extLst>
              </a:tr>
              <a:tr h="627936">
                <a:tc>
                  <a:txBody>
                    <a:bodyPr/>
                    <a:lstStyle/>
                    <a:p>
                      <a:pPr marL="0" marR="0">
                        <a:spcBef>
                          <a:spcPts val="0"/>
                        </a:spcBef>
                        <a:spcAft>
                          <a:spcPts val="0"/>
                        </a:spcAft>
                      </a:pPr>
                      <a:r>
                        <a:rPr lang="en-US" sz="1900">
                          <a:effectLst/>
                        </a:rPr>
                        <a:t>Grade</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96.53% (12.32%)</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80.58% (15.16%)</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a:effectLst/>
                        </a:rPr>
                        <a:t>t (395) = 11.51</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tc>
                  <a:txBody>
                    <a:bodyPr/>
                    <a:lstStyle/>
                    <a:p>
                      <a:pPr marL="0" marR="0">
                        <a:spcBef>
                          <a:spcPts val="0"/>
                        </a:spcBef>
                        <a:spcAft>
                          <a:spcPts val="0"/>
                        </a:spcAft>
                      </a:pPr>
                      <a:r>
                        <a:rPr lang="en-US" sz="1900" dirty="0">
                          <a:effectLst/>
                        </a:rPr>
                        <a:t>p &lt; .001***</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7034" marR="107034" marT="0" marB="0"/>
                </a:tc>
                <a:extLst>
                  <a:ext uri="{0D108BD9-81ED-4DB2-BD59-A6C34878D82A}">
                    <a16:rowId xmlns:a16="http://schemas.microsoft.com/office/drawing/2014/main" val="2549696062"/>
                  </a:ext>
                </a:extLst>
              </a:tr>
            </a:tbl>
          </a:graphicData>
        </a:graphic>
      </p:graphicFrame>
      <p:sp>
        <p:nvSpPr>
          <p:cNvPr id="6" name="Rectangle 5">
            <a:extLst>
              <a:ext uri="{FF2B5EF4-FFF2-40B4-BE49-F238E27FC236}">
                <a16:creationId xmlns:a16="http://schemas.microsoft.com/office/drawing/2014/main" id="{81F61D41-3E62-E7C2-1DF8-AF32A89A82A5}"/>
              </a:ext>
            </a:extLst>
          </p:cNvPr>
          <p:cNvSpPr/>
          <p:nvPr/>
        </p:nvSpPr>
        <p:spPr>
          <a:xfrm>
            <a:off x="9253182" y="1679766"/>
            <a:ext cx="1187355" cy="1054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9DEB60-4989-09E7-165A-DC7FF787DCA3}"/>
              </a:ext>
            </a:extLst>
          </p:cNvPr>
          <p:cNvSpPr/>
          <p:nvPr/>
        </p:nvSpPr>
        <p:spPr>
          <a:xfrm>
            <a:off x="9253181" y="3822464"/>
            <a:ext cx="1310186" cy="4631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CB5746C-C89B-AF00-A2FF-E84D06CA2110}"/>
              </a:ext>
            </a:extLst>
          </p:cNvPr>
          <p:cNvSpPr txBox="1"/>
          <p:nvPr/>
        </p:nvSpPr>
        <p:spPr>
          <a:xfrm>
            <a:off x="540644" y="4709160"/>
            <a:ext cx="10927831" cy="1200329"/>
          </a:xfrm>
          <a:prstGeom prst="rect">
            <a:avLst/>
          </a:prstGeom>
          <a:noFill/>
        </p:spPr>
        <p:txBody>
          <a:bodyPr wrap="square" rtlCol="0">
            <a:spAutoFit/>
          </a:bodyPr>
          <a:lstStyle/>
          <a:p>
            <a:r>
              <a:rPr lang="en-US" dirty="0"/>
              <a:t>Conclusions:</a:t>
            </a:r>
          </a:p>
          <a:p>
            <a:pPr marL="285750" indent="-285750">
              <a:buFont typeface="Arial" panose="020B0604020202020204" pitchFamily="34" charset="0"/>
              <a:buChar char="•"/>
            </a:pPr>
            <a:r>
              <a:rPr lang="en-US" dirty="0"/>
              <a:t>Students who used Scoreboard indicated higher scores on the internal motivation questionnaire.</a:t>
            </a:r>
          </a:p>
          <a:p>
            <a:pPr marL="285750" indent="-285750">
              <a:buFont typeface="Arial" panose="020B0604020202020204" pitchFamily="34" charset="0"/>
              <a:buChar char="•"/>
            </a:pPr>
            <a:r>
              <a:rPr lang="en-US" dirty="0"/>
              <a:t>Students using Scoreboard self-reported a higher likelihood of student’s fixing mistakes.</a:t>
            </a:r>
          </a:p>
          <a:p>
            <a:pPr marL="285750" indent="-285750">
              <a:buFont typeface="Arial" panose="020B0604020202020204" pitchFamily="34" charset="0"/>
              <a:buChar char="•"/>
            </a:pPr>
            <a:r>
              <a:rPr lang="en-US" dirty="0"/>
              <a:t>Scoreboard users received higher grades.</a:t>
            </a:r>
          </a:p>
        </p:txBody>
      </p:sp>
    </p:spTree>
    <p:extLst>
      <p:ext uri="{BB962C8B-B14F-4D97-AF65-F5344CB8AC3E}">
        <p14:creationId xmlns:p14="http://schemas.microsoft.com/office/powerpoint/2010/main" val="3390500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5ABE-9D36-C3AD-E0A9-098794AC9C9A}"/>
              </a:ext>
            </a:extLst>
          </p:cNvPr>
          <p:cNvSpPr>
            <a:spLocks noGrp="1"/>
          </p:cNvSpPr>
          <p:nvPr>
            <p:ph type="title"/>
          </p:nvPr>
        </p:nvSpPr>
        <p:spPr>
          <a:xfrm>
            <a:off x="838200" y="365125"/>
            <a:ext cx="10515600" cy="430403"/>
          </a:xfrm>
        </p:spPr>
        <p:txBody>
          <a:bodyPr>
            <a:noAutofit/>
          </a:bodyPr>
          <a:lstStyle/>
          <a:p>
            <a:r>
              <a:rPr lang="en-US" sz="3600" dirty="0">
                <a:solidFill>
                  <a:srgbClr val="000000"/>
                </a:solidFill>
                <a:effectLst/>
                <a:ea typeface="Calibri" panose="020F0502020204030204" pitchFamily="34" charset="0"/>
                <a:cs typeface="Times New Roman" panose="02020603050405020304" pitchFamily="18" charset="0"/>
              </a:rPr>
              <a:t>End of the Semester Scoreboard Survey</a:t>
            </a:r>
            <a:endParaRPr lang="en-US" sz="7200" dirty="0"/>
          </a:p>
        </p:txBody>
      </p:sp>
      <p:graphicFrame>
        <p:nvGraphicFramePr>
          <p:cNvPr id="4" name="Table 3">
            <a:extLst>
              <a:ext uri="{FF2B5EF4-FFF2-40B4-BE49-F238E27FC236}">
                <a16:creationId xmlns:a16="http://schemas.microsoft.com/office/drawing/2014/main" id="{494C1DE7-A558-6535-3A6D-DD4006C422AE}"/>
              </a:ext>
            </a:extLst>
          </p:cNvPr>
          <p:cNvGraphicFramePr>
            <a:graphicFrameLocks noGrp="1"/>
          </p:cNvGraphicFramePr>
          <p:nvPr/>
        </p:nvGraphicFramePr>
        <p:xfrm>
          <a:off x="968138" y="899900"/>
          <a:ext cx="10515600" cy="5058199"/>
        </p:xfrm>
        <a:graphic>
          <a:graphicData uri="http://schemas.openxmlformats.org/drawingml/2006/table">
            <a:tbl>
              <a:tblPr firstRow="1" firstCol="1" bandRow="1">
                <a:tableStyleId>{5C22544A-7EE6-4342-B048-85BDC9FD1C3A}</a:tableStyleId>
              </a:tblPr>
              <a:tblGrid>
                <a:gridCol w="3603862">
                  <a:extLst>
                    <a:ext uri="{9D8B030D-6E8A-4147-A177-3AD203B41FA5}">
                      <a16:colId xmlns:a16="http://schemas.microsoft.com/office/drawing/2014/main" val="705391990"/>
                    </a:ext>
                  </a:extLst>
                </a:gridCol>
                <a:gridCol w="1303283">
                  <a:extLst>
                    <a:ext uri="{9D8B030D-6E8A-4147-A177-3AD203B41FA5}">
                      <a16:colId xmlns:a16="http://schemas.microsoft.com/office/drawing/2014/main" val="3713794451"/>
                    </a:ext>
                  </a:extLst>
                </a:gridCol>
                <a:gridCol w="1534510">
                  <a:extLst>
                    <a:ext uri="{9D8B030D-6E8A-4147-A177-3AD203B41FA5}">
                      <a16:colId xmlns:a16="http://schemas.microsoft.com/office/drawing/2014/main" val="4183422181"/>
                    </a:ext>
                  </a:extLst>
                </a:gridCol>
                <a:gridCol w="1818290">
                  <a:extLst>
                    <a:ext uri="{9D8B030D-6E8A-4147-A177-3AD203B41FA5}">
                      <a16:colId xmlns:a16="http://schemas.microsoft.com/office/drawing/2014/main" val="4174267424"/>
                    </a:ext>
                  </a:extLst>
                </a:gridCol>
                <a:gridCol w="2255655">
                  <a:extLst>
                    <a:ext uri="{9D8B030D-6E8A-4147-A177-3AD203B41FA5}">
                      <a16:colId xmlns:a16="http://schemas.microsoft.com/office/drawing/2014/main" val="502361114"/>
                    </a:ext>
                  </a:extLst>
                </a:gridCol>
              </a:tblGrid>
              <a:tr h="848702">
                <a:tc>
                  <a:txBody>
                    <a:bodyPr/>
                    <a:lstStyle/>
                    <a:p>
                      <a:pPr marL="0" marR="0" algn="ctr">
                        <a:spcBef>
                          <a:spcPts val="0"/>
                        </a:spcBef>
                        <a:spcAft>
                          <a:spcPts val="0"/>
                        </a:spcAft>
                      </a:pPr>
                      <a:r>
                        <a:rPr lang="en-US" sz="1800" dirty="0" err="1">
                          <a:effectLst/>
                        </a:rPr>
                        <a:t>Item</a:t>
                      </a:r>
                      <a:r>
                        <a:rPr lang="en-US" sz="1800" baseline="30000" dirty="0" err="1">
                          <a:effectLst/>
                        </a:rPr>
                        <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71755" marR="71755" algn="ctr">
                        <a:spcBef>
                          <a:spcPts val="0"/>
                        </a:spcBef>
                        <a:spcAft>
                          <a:spcPts val="0"/>
                        </a:spcAft>
                      </a:pPr>
                      <a:r>
                        <a:rPr lang="en-US" sz="1800" dirty="0">
                          <a:effectLst/>
                        </a:rPr>
                        <a:t>Agree (6)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71755" marR="71755" algn="ctr">
                        <a:spcBef>
                          <a:spcPts val="0"/>
                        </a:spcBef>
                        <a:spcAft>
                          <a:spcPts val="0"/>
                        </a:spcAft>
                      </a:pPr>
                      <a:r>
                        <a:rPr lang="en-US" sz="1800" dirty="0">
                          <a:effectLst/>
                        </a:rPr>
                        <a:t>Strongly Agree</a:t>
                      </a:r>
                    </a:p>
                    <a:p>
                      <a:pPr marL="71755" marR="71755" algn="ctr">
                        <a:spcBef>
                          <a:spcPts val="0"/>
                        </a:spcBef>
                        <a:spcAft>
                          <a:spcPts val="0"/>
                        </a:spcAft>
                      </a:pP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71755" marR="71755" algn="ctr">
                        <a:spcBef>
                          <a:spcPts val="0"/>
                        </a:spcBef>
                        <a:spcAft>
                          <a:spcPts val="0"/>
                        </a:spcAft>
                      </a:pPr>
                      <a:r>
                        <a:rPr lang="en-US" sz="1800" dirty="0" err="1">
                          <a:effectLst/>
                        </a:rPr>
                        <a:t>Mean</a:t>
                      </a:r>
                      <a:r>
                        <a:rPr lang="en-US" sz="1800" baseline="30000" dirty="0" err="1">
                          <a:effectLst/>
                        </a:rPr>
                        <a:t>b</a:t>
                      </a:r>
                      <a:r>
                        <a:rPr lang="en-US" sz="1800" dirty="0">
                          <a:effectLst/>
                        </a:rPr>
                        <a:t> (SD)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71755" marR="71755" algn="ctr">
                        <a:spcBef>
                          <a:spcPts val="0"/>
                        </a:spcBef>
                        <a:spcAft>
                          <a:spcPts val="0"/>
                        </a:spcAft>
                      </a:pPr>
                      <a:r>
                        <a:rPr lang="en-US" sz="1800" dirty="0">
                          <a:effectLst/>
                        </a:rPr>
                        <a:t>T-statistic and P-value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3391976983"/>
                  </a:ext>
                </a:extLst>
              </a:tr>
              <a:tr h="935444">
                <a:tc>
                  <a:txBody>
                    <a:bodyPr/>
                    <a:lstStyle/>
                    <a:p>
                      <a:pPr marL="0" marR="0">
                        <a:spcBef>
                          <a:spcPts val="0"/>
                        </a:spcBef>
                        <a:spcAft>
                          <a:spcPts val="0"/>
                        </a:spcAft>
                      </a:pPr>
                      <a:r>
                        <a:rPr lang="en-US" sz="1800" dirty="0">
                          <a:effectLst/>
                        </a:rPr>
                        <a:t>I feel I know the content better after using the new grading system.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45.1%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35.5%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6.08 (0.93)***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t (395) = 44.80</a:t>
                      </a:r>
                    </a:p>
                    <a:p>
                      <a:pPr marL="0" marR="0">
                        <a:spcBef>
                          <a:spcPts val="0"/>
                        </a:spcBef>
                        <a:spcAft>
                          <a:spcPts val="0"/>
                        </a:spcAft>
                      </a:pPr>
                      <a:r>
                        <a:rPr lang="en-US" sz="1800" dirty="0">
                          <a:effectLst/>
                        </a:rPr>
                        <a:t>p &lt; .001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4131285259"/>
                  </a:ext>
                </a:extLst>
              </a:tr>
              <a:tr h="584652">
                <a:tc>
                  <a:txBody>
                    <a:bodyPr/>
                    <a:lstStyle/>
                    <a:p>
                      <a:pPr marL="0" marR="0">
                        <a:spcBef>
                          <a:spcPts val="0"/>
                        </a:spcBef>
                        <a:spcAft>
                          <a:spcPts val="0"/>
                        </a:spcAft>
                      </a:pPr>
                      <a:r>
                        <a:rPr lang="en-US" sz="1800" dirty="0">
                          <a:effectLst/>
                        </a:rPr>
                        <a:t>I feel more confident about doing my work</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37.0%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45.6%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6.25 (0.88)***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t (395) = 50.99</a:t>
                      </a:r>
                    </a:p>
                    <a:p>
                      <a:pPr marL="0" marR="0">
                        <a:spcBef>
                          <a:spcPts val="0"/>
                        </a:spcBef>
                        <a:spcAft>
                          <a:spcPts val="0"/>
                        </a:spcAft>
                      </a:pPr>
                      <a:r>
                        <a:rPr lang="en-US" sz="1800">
                          <a:effectLst/>
                        </a:rPr>
                        <a:t>p &lt; .001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382271604"/>
                  </a:ext>
                </a:extLst>
              </a:tr>
              <a:tr h="701583">
                <a:tc>
                  <a:txBody>
                    <a:bodyPr/>
                    <a:lstStyle/>
                    <a:p>
                      <a:pPr marL="0" marR="0">
                        <a:spcBef>
                          <a:spcPts val="0"/>
                        </a:spcBef>
                        <a:spcAft>
                          <a:spcPts val="0"/>
                        </a:spcAft>
                      </a:pPr>
                      <a:r>
                        <a:rPr lang="en-US" sz="1800">
                          <a:effectLst/>
                        </a:rPr>
                        <a:t>The new grading system helps me learn better.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38.0%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42.3%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6.13 (1.00)***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t (395) = 42.63</a:t>
                      </a:r>
                    </a:p>
                    <a:p>
                      <a:pPr marL="0" marR="0">
                        <a:spcBef>
                          <a:spcPts val="0"/>
                        </a:spcBef>
                        <a:spcAft>
                          <a:spcPts val="0"/>
                        </a:spcAft>
                      </a:pPr>
                      <a:r>
                        <a:rPr lang="en-US" sz="1800">
                          <a:effectLst/>
                        </a:rPr>
                        <a:t>p &lt; .001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4253225848"/>
                  </a:ext>
                </a:extLst>
              </a:tr>
              <a:tr h="584652">
                <a:tc>
                  <a:txBody>
                    <a:bodyPr/>
                    <a:lstStyle/>
                    <a:p>
                      <a:pPr marL="0" marR="0">
                        <a:spcBef>
                          <a:spcPts val="0"/>
                        </a:spcBef>
                        <a:spcAft>
                          <a:spcPts val="0"/>
                        </a:spcAft>
                      </a:pPr>
                      <a:r>
                        <a:rPr lang="en-US" sz="1800">
                          <a:effectLst/>
                        </a:rPr>
                        <a:t>I am more stressed with the new system.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3.5%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1.5%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2.62 (1.42)***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t (395) = 22.83</a:t>
                      </a:r>
                    </a:p>
                    <a:p>
                      <a:pPr marL="0" marR="0">
                        <a:spcBef>
                          <a:spcPts val="0"/>
                        </a:spcBef>
                        <a:spcAft>
                          <a:spcPts val="0"/>
                        </a:spcAft>
                      </a:pPr>
                      <a:r>
                        <a:rPr lang="en-US" sz="1800">
                          <a:effectLst/>
                        </a:rPr>
                        <a:t>p &lt; .001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1169955043"/>
                  </a:ext>
                </a:extLst>
              </a:tr>
              <a:tr h="701583">
                <a:tc>
                  <a:txBody>
                    <a:bodyPr/>
                    <a:lstStyle/>
                    <a:p>
                      <a:pPr marL="0" marR="0">
                        <a:spcBef>
                          <a:spcPts val="0"/>
                        </a:spcBef>
                        <a:spcAft>
                          <a:spcPts val="0"/>
                        </a:spcAft>
                      </a:pPr>
                      <a:r>
                        <a:rPr lang="en-US" sz="1800">
                          <a:effectLst/>
                        </a:rPr>
                        <a:t>I believe I can succeed with the new system.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45.1%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36.3%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6.12 (0.89)***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t (395) = 47.49</a:t>
                      </a:r>
                    </a:p>
                    <a:p>
                      <a:pPr marL="0" marR="0">
                        <a:spcBef>
                          <a:spcPts val="0"/>
                        </a:spcBef>
                        <a:spcAft>
                          <a:spcPts val="0"/>
                        </a:spcAft>
                      </a:pPr>
                      <a:r>
                        <a:rPr lang="en-US" sz="1800" dirty="0">
                          <a:effectLst/>
                        </a:rPr>
                        <a:t>p &lt; .001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4009434472"/>
                  </a:ext>
                </a:extLst>
              </a:tr>
              <a:tr h="701583">
                <a:tc>
                  <a:txBody>
                    <a:bodyPr/>
                    <a:lstStyle/>
                    <a:p>
                      <a:pPr marL="0" marR="0">
                        <a:spcBef>
                          <a:spcPts val="0"/>
                        </a:spcBef>
                        <a:spcAft>
                          <a:spcPts val="0"/>
                        </a:spcAft>
                      </a:pPr>
                      <a:r>
                        <a:rPr lang="en-US" sz="1800">
                          <a:effectLst/>
                        </a:rPr>
                        <a:t>I am proud of the outcome of my assignments.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40.6%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37.8%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a:effectLst/>
                        </a:rPr>
                        <a:t>6.07 (0.98)***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tc>
                  <a:txBody>
                    <a:bodyPr/>
                    <a:lstStyle/>
                    <a:p>
                      <a:pPr marL="0" marR="0">
                        <a:spcBef>
                          <a:spcPts val="0"/>
                        </a:spcBef>
                        <a:spcAft>
                          <a:spcPts val="0"/>
                        </a:spcAft>
                      </a:pPr>
                      <a:r>
                        <a:rPr lang="en-US" sz="1800" dirty="0">
                          <a:effectLst/>
                        </a:rPr>
                        <a:t>t (395) = 42.13</a:t>
                      </a:r>
                    </a:p>
                    <a:p>
                      <a:pPr marL="0" marR="0">
                        <a:spcBef>
                          <a:spcPts val="0"/>
                        </a:spcBef>
                        <a:spcAft>
                          <a:spcPts val="0"/>
                        </a:spcAft>
                      </a:pPr>
                      <a:r>
                        <a:rPr lang="en-US" sz="1800" dirty="0">
                          <a:effectLst/>
                        </a:rPr>
                        <a:t>p &lt; .001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81" marR="25581" marT="0" marB="0"/>
                </a:tc>
                <a:extLst>
                  <a:ext uri="{0D108BD9-81ED-4DB2-BD59-A6C34878D82A}">
                    <a16:rowId xmlns:a16="http://schemas.microsoft.com/office/drawing/2014/main" val="516794904"/>
                  </a:ext>
                </a:extLst>
              </a:tr>
            </a:tbl>
          </a:graphicData>
        </a:graphic>
      </p:graphicFrame>
      <p:sp>
        <p:nvSpPr>
          <p:cNvPr id="6" name="TextBox 5">
            <a:extLst>
              <a:ext uri="{FF2B5EF4-FFF2-40B4-BE49-F238E27FC236}">
                <a16:creationId xmlns:a16="http://schemas.microsoft.com/office/drawing/2014/main" id="{64C6A78C-BBC1-03C6-8E7B-D44D4331290E}"/>
              </a:ext>
            </a:extLst>
          </p:cNvPr>
          <p:cNvSpPr txBox="1"/>
          <p:nvPr/>
        </p:nvSpPr>
        <p:spPr>
          <a:xfrm>
            <a:off x="838200" y="5989255"/>
            <a:ext cx="11068050" cy="1061829"/>
          </a:xfrm>
          <a:prstGeom prst="rect">
            <a:avLst/>
          </a:prstGeom>
          <a:noFill/>
        </p:spPr>
        <p:txBody>
          <a:bodyPr wrap="square" rtlCol="0">
            <a:spAutoFit/>
          </a:bodyPr>
          <a:lstStyle/>
          <a:p>
            <a:pPr marL="0" marR="0">
              <a:spcBef>
                <a:spcPts val="0"/>
              </a:spcBef>
              <a:spcAft>
                <a:spcPts val="0"/>
              </a:spcAft>
            </a:pPr>
            <a:r>
              <a:rPr lang="en-US" sz="1500" baseline="300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items were measured on a 7-point scale with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being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Strongly Disagree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7</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being </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Strongly Agree.</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baseline="30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means were statistically compared to the midpoint of 4 (Neither Agree nor Disagree) using a One-Sample T-test.</a:t>
            </a:r>
          </a:p>
          <a:p>
            <a:pPr marL="0" marR="0">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5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&lt; .001</a:t>
            </a:r>
          </a:p>
          <a:p>
            <a:endParaRPr lang="en-US" dirty="0"/>
          </a:p>
        </p:txBody>
      </p:sp>
    </p:spTree>
    <p:extLst>
      <p:ext uri="{BB962C8B-B14F-4D97-AF65-F5344CB8AC3E}">
        <p14:creationId xmlns:p14="http://schemas.microsoft.com/office/powerpoint/2010/main" val="345851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E649-1BE5-AC5E-0892-055EE58083D4}"/>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E144921-F137-770A-10D8-09A4F2BB3593}"/>
              </a:ext>
            </a:extLst>
          </p:cNvPr>
          <p:cNvSpPr>
            <a:spLocks noGrp="1"/>
          </p:cNvSpPr>
          <p:nvPr>
            <p:ph idx="1"/>
          </p:nvPr>
        </p:nvSpPr>
        <p:spPr>
          <a:xfrm>
            <a:off x="858520" y="1429385"/>
            <a:ext cx="10515600" cy="4351338"/>
          </a:xfrm>
        </p:spPr>
        <p:txBody>
          <a:bodyPr>
            <a:normAutofit/>
          </a:bodyPr>
          <a:lstStyle/>
          <a:p>
            <a:r>
              <a:rPr lang="en-US" dirty="0"/>
              <a:t>Scoreboard was designed to promote active learning for students to become efficient Excel users. We wanted to do this without creating a grading burden for faculty. </a:t>
            </a:r>
          </a:p>
          <a:p>
            <a:r>
              <a:rPr lang="en-US" dirty="0">
                <a:effectLst/>
                <a:ea typeface="Calibri" panose="020F0502020204030204" pitchFamily="34" charset="0"/>
              </a:rPr>
              <a:t>Considerations</a:t>
            </a:r>
          </a:p>
          <a:p>
            <a:pPr marL="457200" indent="-457200">
              <a:buFont typeface="Arial" panose="020B0604020202020204" pitchFamily="34" charset="0"/>
              <a:buChar char="•"/>
            </a:pPr>
            <a:r>
              <a:rPr lang="en-US" sz="2400" dirty="0"/>
              <a:t>Interactive Student Experience</a:t>
            </a:r>
          </a:p>
          <a:p>
            <a:pPr marL="457200" indent="-457200">
              <a:buFont typeface="Arial" panose="020B0604020202020204" pitchFamily="34" charset="0"/>
              <a:buChar char="•"/>
            </a:pPr>
            <a:r>
              <a:rPr lang="en-US" sz="2400" dirty="0"/>
              <a:t>Honesty Controls </a:t>
            </a:r>
          </a:p>
          <a:p>
            <a:pPr marL="457200" indent="-457200">
              <a:buFont typeface="Arial" panose="020B0604020202020204" pitchFamily="34" charset="0"/>
              <a:buChar char="•"/>
            </a:pPr>
            <a:r>
              <a:rPr lang="en-US" sz="2400" dirty="0"/>
              <a:t>Faculty Burden </a:t>
            </a:r>
          </a:p>
          <a:p>
            <a:pPr marL="457200" indent="-457200">
              <a:buFont typeface="Arial" panose="020B0604020202020204" pitchFamily="34" charset="0"/>
              <a:buChar char="•"/>
            </a:pPr>
            <a:r>
              <a:rPr lang="en-US" sz="2400" dirty="0">
                <a:highlight>
                  <a:srgbClr val="FFFF00"/>
                </a:highlight>
              </a:rPr>
              <a:t>Authoring in Real Time</a:t>
            </a:r>
            <a:r>
              <a:rPr lang="en-US" sz="2400" dirty="0"/>
              <a:t> </a:t>
            </a:r>
          </a:p>
          <a:p>
            <a:endParaRPr lang="en-US" dirty="0"/>
          </a:p>
        </p:txBody>
      </p:sp>
    </p:spTree>
    <p:extLst>
      <p:ext uri="{BB962C8B-B14F-4D97-AF65-F5344CB8AC3E}">
        <p14:creationId xmlns:p14="http://schemas.microsoft.com/office/powerpoint/2010/main" val="83932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F979-729B-29AC-B9F4-E84278A59EC3}"/>
              </a:ext>
            </a:extLst>
          </p:cNvPr>
          <p:cNvSpPr>
            <a:spLocks noGrp="1"/>
          </p:cNvSpPr>
          <p:nvPr>
            <p:ph type="title"/>
          </p:nvPr>
        </p:nvSpPr>
        <p:spPr/>
        <p:txBody>
          <a:bodyPr>
            <a:normAutofit/>
          </a:bodyPr>
          <a:lstStyle/>
          <a:p>
            <a:r>
              <a:rPr lang="en-US" sz="3600" dirty="0"/>
              <a:t>Contribution and Future Research</a:t>
            </a:r>
          </a:p>
        </p:txBody>
      </p:sp>
      <p:sp>
        <p:nvSpPr>
          <p:cNvPr id="3" name="Content Placeholder 2">
            <a:extLst>
              <a:ext uri="{FF2B5EF4-FFF2-40B4-BE49-F238E27FC236}">
                <a16:creationId xmlns:a16="http://schemas.microsoft.com/office/drawing/2014/main" id="{44E5EC29-BC8B-A89F-3E5F-29D9D3D6ED28}"/>
              </a:ext>
            </a:extLst>
          </p:cNvPr>
          <p:cNvSpPr>
            <a:spLocks noGrp="1"/>
          </p:cNvSpPr>
          <p:nvPr>
            <p:ph idx="1"/>
          </p:nvPr>
        </p:nvSpPr>
        <p:spPr>
          <a:xfrm>
            <a:off x="838200" y="1448972"/>
            <a:ext cx="10515600" cy="4727991"/>
          </a:xfrm>
        </p:spPr>
        <p:txBody>
          <a:bodyPr>
            <a:normAutofit/>
          </a:bodyPr>
          <a:lstStyle/>
          <a:p>
            <a:r>
              <a:rPr lang="en-US" dirty="0"/>
              <a:t>Facilitate Excel earlier in the curriculum and more often</a:t>
            </a:r>
          </a:p>
          <a:p>
            <a:r>
              <a:rPr lang="en-US" dirty="0"/>
              <a:t>Experiment suggests Scoreboard is an effective learning aid for Excel skills – including pivot tables, charts, sorting and filtering</a:t>
            </a:r>
          </a:p>
          <a:p>
            <a:r>
              <a:rPr lang="en-US" dirty="0"/>
              <a:t>Can be used for widespread sharing of Excel assignments among faculty by sharing of a start file or a solution file</a:t>
            </a:r>
          </a:p>
          <a:p>
            <a:r>
              <a:rPr lang="en-US" dirty="0"/>
              <a:t>Future research:</a:t>
            </a:r>
          </a:p>
          <a:p>
            <a:pPr lvl="1"/>
            <a:r>
              <a:rPr lang="en-US" dirty="0"/>
              <a:t>Underlying motivations or behavioral aspects that make interactive spreadsheets effective</a:t>
            </a:r>
          </a:p>
          <a:p>
            <a:pPr lvl="1"/>
            <a:r>
              <a:rPr lang="en-US" dirty="0"/>
              <a:t>Tracking long-term efficacy of interactive spreadsheeting early in a student’s  career</a:t>
            </a:r>
          </a:p>
        </p:txBody>
      </p:sp>
    </p:spTree>
    <p:extLst>
      <p:ext uri="{BB962C8B-B14F-4D97-AF65-F5344CB8AC3E}">
        <p14:creationId xmlns:p14="http://schemas.microsoft.com/office/powerpoint/2010/main" val="229829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B57C-4AED-CDF2-A586-E39511CB615E}"/>
              </a:ext>
            </a:extLst>
          </p:cNvPr>
          <p:cNvSpPr>
            <a:spLocks noGrp="1"/>
          </p:cNvSpPr>
          <p:nvPr>
            <p:ph type="ctrTitle"/>
          </p:nvPr>
        </p:nvSpPr>
        <p:spPr/>
        <p:txBody>
          <a:bodyPr/>
          <a:lstStyle/>
          <a:p>
            <a:r>
              <a:rPr lang="en-US" dirty="0"/>
              <a:t>Scoreboard Student Experience</a:t>
            </a:r>
          </a:p>
        </p:txBody>
      </p:sp>
      <p:sp>
        <p:nvSpPr>
          <p:cNvPr id="3" name="Subtitle 2">
            <a:extLst>
              <a:ext uri="{FF2B5EF4-FFF2-40B4-BE49-F238E27FC236}">
                <a16:creationId xmlns:a16="http://schemas.microsoft.com/office/drawing/2014/main" id="{21A21CD9-7B5A-9942-5FD5-DC8BEC324DE4}"/>
              </a:ext>
            </a:extLst>
          </p:cNvPr>
          <p:cNvSpPr>
            <a:spLocks noGrp="1"/>
          </p:cNvSpPr>
          <p:nvPr>
            <p:ph type="subTitle" idx="1"/>
          </p:nvPr>
        </p:nvSpPr>
        <p:spPr>
          <a:xfrm>
            <a:off x="1524000" y="4004840"/>
            <a:ext cx="9144000" cy="1252959"/>
          </a:xfrm>
        </p:spPr>
        <p:txBody>
          <a:bodyPr/>
          <a:lstStyle/>
          <a:p>
            <a:r>
              <a:rPr lang="en-US" dirty="0"/>
              <a:t>Each of the following slides has an animated loop showing the student making an entry along with Scoreboard’s feedback</a:t>
            </a:r>
          </a:p>
          <a:p>
            <a:endParaRPr lang="en-US" dirty="0"/>
          </a:p>
        </p:txBody>
      </p:sp>
    </p:spTree>
    <p:extLst>
      <p:ext uri="{BB962C8B-B14F-4D97-AF65-F5344CB8AC3E}">
        <p14:creationId xmlns:p14="http://schemas.microsoft.com/office/powerpoint/2010/main" val="67628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5BDA-99CB-EEA2-A5A7-627418AE4BD7}"/>
              </a:ext>
            </a:extLst>
          </p:cNvPr>
          <p:cNvSpPr>
            <a:spLocks noGrp="1"/>
          </p:cNvSpPr>
          <p:nvPr>
            <p:ph type="title"/>
          </p:nvPr>
        </p:nvSpPr>
        <p:spPr>
          <a:xfrm>
            <a:off x="838200" y="365125"/>
            <a:ext cx="10856976" cy="1325563"/>
          </a:xfrm>
        </p:spPr>
        <p:txBody>
          <a:bodyPr>
            <a:normAutofit/>
          </a:bodyPr>
          <a:lstStyle/>
          <a:p>
            <a:r>
              <a:rPr lang="en-US" sz="3600" dirty="0"/>
              <a:t>Scoreboard awards points &amp; positive feedback</a:t>
            </a:r>
            <a:br>
              <a:rPr lang="en-US" sz="3600" dirty="0"/>
            </a:br>
            <a:r>
              <a:rPr lang="en-US" sz="3600" dirty="0"/>
              <a:t>(for the correct solution)</a:t>
            </a:r>
          </a:p>
        </p:txBody>
      </p:sp>
      <p:pic>
        <p:nvPicPr>
          <p:cNvPr id="5" name="Content Placeholder 4" descr="A screenshot of a spreadsheet&#10;&#10;Description automatically generated">
            <a:extLst>
              <a:ext uri="{FF2B5EF4-FFF2-40B4-BE49-F238E27FC236}">
                <a16:creationId xmlns:a16="http://schemas.microsoft.com/office/drawing/2014/main" id="{7F8FD152-AF1C-73EB-988F-255DE8518D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57257"/>
            <a:ext cx="10618954" cy="3584647"/>
          </a:xfrm>
          <a:ln w="12700">
            <a:solidFill>
              <a:schemeClr val="tx1"/>
            </a:solidFill>
          </a:ln>
        </p:spPr>
      </p:pic>
    </p:spTree>
    <p:extLst>
      <p:ext uri="{BB962C8B-B14F-4D97-AF65-F5344CB8AC3E}">
        <p14:creationId xmlns:p14="http://schemas.microsoft.com/office/powerpoint/2010/main" val="126334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5BDA-99CB-EEA2-A5A7-627418AE4BD7}"/>
              </a:ext>
            </a:extLst>
          </p:cNvPr>
          <p:cNvSpPr>
            <a:spLocks noGrp="1"/>
          </p:cNvSpPr>
          <p:nvPr>
            <p:ph type="title"/>
          </p:nvPr>
        </p:nvSpPr>
        <p:spPr/>
        <p:txBody>
          <a:bodyPr>
            <a:normAutofit/>
          </a:bodyPr>
          <a:lstStyle/>
          <a:p>
            <a:r>
              <a:rPr lang="en-US" sz="3600" dirty="0"/>
              <a:t>Scoreboard coaches to use formulas </a:t>
            </a:r>
            <a:br>
              <a:rPr lang="en-US" sz="3600" dirty="0"/>
            </a:br>
            <a:r>
              <a:rPr lang="en-US" sz="3600" dirty="0"/>
              <a:t>(if the answer key contains a formula)</a:t>
            </a:r>
          </a:p>
        </p:txBody>
      </p:sp>
      <p:pic>
        <p:nvPicPr>
          <p:cNvPr id="7" name="Content Placeholder 6" descr="A screenshot of a calculator&#10;&#10;Description automatically generated">
            <a:extLst>
              <a:ext uri="{FF2B5EF4-FFF2-40B4-BE49-F238E27FC236}">
                <a16:creationId xmlns:a16="http://schemas.microsoft.com/office/drawing/2014/main" id="{138CD088-8915-C8E6-A9CB-F884072FD2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53853"/>
            <a:ext cx="10379452" cy="3503798"/>
          </a:xfrm>
          <a:ln w="12700">
            <a:solidFill>
              <a:schemeClr val="tx1"/>
            </a:solidFill>
          </a:ln>
        </p:spPr>
      </p:pic>
    </p:spTree>
    <p:extLst>
      <p:ext uri="{BB962C8B-B14F-4D97-AF65-F5344CB8AC3E}">
        <p14:creationId xmlns:p14="http://schemas.microsoft.com/office/powerpoint/2010/main" val="400453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5BDA-99CB-EEA2-A5A7-627418AE4BD7}"/>
              </a:ext>
            </a:extLst>
          </p:cNvPr>
          <p:cNvSpPr>
            <a:spLocks noGrp="1"/>
          </p:cNvSpPr>
          <p:nvPr>
            <p:ph type="title"/>
          </p:nvPr>
        </p:nvSpPr>
        <p:spPr>
          <a:xfrm>
            <a:off x="700023" y="374269"/>
            <a:ext cx="11071430" cy="1325563"/>
          </a:xfrm>
        </p:spPr>
        <p:txBody>
          <a:bodyPr>
            <a:normAutofit/>
          </a:bodyPr>
          <a:lstStyle/>
          <a:p>
            <a:r>
              <a:rPr lang="en-US" sz="3600" dirty="0"/>
              <a:t>Scoreboard prompts to correct errors</a:t>
            </a:r>
            <a:br>
              <a:rPr lang="en-US" sz="3600" dirty="0"/>
            </a:br>
            <a:r>
              <a:rPr lang="en-US" sz="3200" dirty="0"/>
              <a:t>(in this case there is a missing IF statement for nontaxable items)</a:t>
            </a:r>
            <a:endParaRPr lang="en-US" sz="3600" dirty="0"/>
          </a:p>
        </p:txBody>
      </p:sp>
      <p:pic>
        <p:nvPicPr>
          <p:cNvPr id="4" name="Picture 3" descr="A screenshot of a spreadsheet&#10;&#10;Description automatically generated">
            <a:extLst>
              <a:ext uri="{FF2B5EF4-FFF2-40B4-BE49-F238E27FC236}">
                <a16:creationId xmlns:a16="http://schemas.microsoft.com/office/drawing/2014/main" id="{99A9C70B-647E-DE63-12E8-F5C0B80E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3853"/>
            <a:ext cx="10379455" cy="3503798"/>
          </a:xfrm>
          <a:prstGeom prst="rect">
            <a:avLst/>
          </a:prstGeom>
          <a:ln w="12700">
            <a:solidFill>
              <a:schemeClr val="tx1"/>
            </a:solidFill>
          </a:ln>
        </p:spPr>
      </p:pic>
    </p:spTree>
    <p:extLst>
      <p:ext uri="{BB962C8B-B14F-4D97-AF65-F5344CB8AC3E}">
        <p14:creationId xmlns:p14="http://schemas.microsoft.com/office/powerpoint/2010/main" val="304122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5BDA-99CB-EEA2-A5A7-627418AE4BD7}"/>
              </a:ext>
            </a:extLst>
          </p:cNvPr>
          <p:cNvSpPr>
            <a:spLocks noGrp="1"/>
          </p:cNvSpPr>
          <p:nvPr>
            <p:ph type="title"/>
          </p:nvPr>
        </p:nvSpPr>
        <p:spPr/>
        <p:txBody>
          <a:bodyPr>
            <a:normAutofit/>
          </a:bodyPr>
          <a:lstStyle/>
          <a:p>
            <a:r>
              <a:rPr lang="en-US" sz="3600" dirty="0"/>
              <a:t>Scoreboard prompts for cell references</a:t>
            </a:r>
            <a:br>
              <a:rPr lang="en-US" sz="3600" dirty="0"/>
            </a:br>
            <a:r>
              <a:rPr lang="en-US" sz="3600" dirty="0"/>
              <a:t>(if the answer key contains cell references)</a:t>
            </a:r>
          </a:p>
        </p:txBody>
      </p:sp>
      <p:pic>
        <p:nvPicPr>
          <p:cNvPr id="5" name="Picture 4" descr="A screenshot of a calculator&#10;&#10;Description automatically generated">
            <a:extLst>
              <a:ext uri="{FF2B5EF4-FFF2-40B4-BE49-F238E27FC236}">
                <a16:creationId xmlns:a16="http://schemas.microsoft.com/office/drawing/2014/main" id="{CF4B6138-119C-2BA5-B16B-721D43F0C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3852"/>
            <a:ext cx="10383302" cy="3123789"/>
          </a:xfrm>
          <a:prstGeom prst="rect">
            <a:avLst/>
          </a:prstGeom>
          <a:ln w="12700">
            <a:solidFill>
              <a:schemeClr val="tx1"/>
            </a:solidFill>
          </a:ln>
        </p:spPr>
      </p:pic>
    </p:spTree>
    <p:extLst>
      <p:ext uri="{BB962C8B-B14F-4D97-AF65-F5344CB8AC3E}">
        <p14:creationId xmlns:p14="http://schemas.microsoft.com/office/powerpoint/2010/main" val="387642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5BDA-99CB-EEA2-A5A7-627418AE4BD7}"/>
              </a:ext>
            </a:extLst>
          </p:cNvPr>
          <p:cNvSpPr>
            <a:spLocks noGrp="1"/>
          </p:cNvSpPr>
          <p:nvPr>
            <p:ph type="title"/>
          </p:nvPr>
        </p:nvSpPr>
        <p:spPr/>
        <p:txBody>
          <a:bodyPr>
            <a:normAutofit/>
          </a:bodyPr>
          <a:lstStyle/>
          <a:p>
            <a:r>
              <a:rPr lang="en-US" sz="3600" dirty="0"/>
              <a:t>Scoreboard prompts for </a:t>
            </a:r>
            <a:r>
              <a:rPr lang="en-US" sz="3600" b="1" dirty="0"/>
              <a:t>absolute</a:t>
            </a:r>
            <a:r>
              <a:rPr lang="en-US" sz="3600" dirty="0"/>
              <a:t> references</a:t>
            </a:r>
            <a:br>
              <a:rPr lang="en-US" sz="3600" dirty="0"/>
            </a:br>
            <a:r>
              <a:rPr lang="en-US" sz="3600" dirty="0"/>
              <a:t>(if the answer key contains absolute references)</a:t>
            </a:r>
          </a:p>
        </p:txBody>
      </p:sp>
      <p:pic>
        <p:nvPicPr>
          <p:cNvPr id="4" name="Picture 3" descr="A screenshot of a calculator&#10;&#10;Description automatically generated">
            <a:extLst>
              <a:ext uri="{FF2B5EF4-FFF2-40B4-BE49-F238E27FC236}">
                <a16:creationId xmlns:a16="http://schemas.microsoft.com/office/drawing/2014/main" id="{C8BF20F1-230A-CEAF-0545-2199CC12B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3852"/>
            <a:ext cx="10501724" cy="3159416"/>
          </a:xfrm>
          <a:prstGeom prst="rect">
            <a:avLst/>
          </a:prstGeom>
          <a:ln w="12700">
            <a:solidFill>
              <a:schemeClr val="tx1"/>
            </a:solidFill>
          </a:ln>
        </p:spPr>
      </p:pic>
    </p:spTree>
    <p:extLst>
      <p:ext uri="{BB962C8B-B14F-4D97-AF65-F5344CB8AC3E}">
        <p14:creationId xmlns:p14="http://schemas.microsoft.com/office/powerpoint/2010/main" val="1979827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2140</Words>
  <Application>Microsoft Macintosh PowerPoint</Application>
  <PresentationFormat>Widescreen</PresentationFormat>
  <Paragraphs>327</Paragraphs>
  <Slides>30</Slides>
  <Notes>5</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Open Access Software to Advance Active Learning, Automate Grading, and Reduce Cheating in Excel</vt:lpstr>
      <vt:lpstr>Software Overview</vt:lpstr>
      <vt:lpstr>Motivation</vt:lpstr>
      <vt:lpstr>Scoreboard Student Experience</vt:lpstr>
      <vt:lpstr>Scoreboard awards points &amp; positive feedback (for the correct solution)</vt:lpstr>
      <vt:lpstr>Scoreboard coaches to use formulas  (if the answer key contains a formula)</vt:lpstr>
      <vt:lpstr>Scoreboard prompts to correct errors (in this case there is a missing IF statement for nontaxable items)</vt:lpstr>
      <vt:lpstr>Scoreboard prompts for cell references (if the answer key contains cell references)</vt:lpstr>
      <vt:lpstr>Scoreboard prompts for absolute references (if the answer key contains absolute references)</vt:lpstr>
      <vt:lpstr>Scoreboard prompts to apply correct formatting (to match the formatting on the answer key)</vt:lpstr>
      <vt:lpstr>Scoreboard Honesty Controls</vt:lpstr>
      <vt:lpstr>Scoreboard assigns unique values and formulas to each student's workbook (if the professor requests it)</vt:lpstr>
      <vt:lpstr>Scoreboard deters copying other students’ work (the pink screen of doom!)</vt:lpstr>
      <vt:lpstr>Scoreboard creates unique workbooks from a master pool of worksheets</vt:lpstr>
      <vt:lpstr>Workshop Outline</vt:lpstr>
      <vt:lpstr>Workshop Outline</vt:lpstr>
      <vt:lpstr>Scoreboard Authoring</vt:lpstr>
      <vt:lpstr>Authoring: Instant File Creation</vt:lpstr>
      <vt:lpstr>Free Download!  Questions?</vt:lpstr>
      <vt:lpstr>PowerPoint Presentation</vt:lpstr>
      <vt:lpstr>Analytics Course Topics</vt:lpstr>
      <vt:lpstr>Scoreboard Student Experience: Auto-Coaching </vt:lpstr>
      <vt:lpstr>Survey Items</vt:lpstr>
      <vt:lpstr>End of the Semester Scoreboard Survey</vt:lpstr>
      <vt:lpstr>Scoreboard currently used with ….</vt:lpstr>
      <vt:lpstr>PowerPoint Presentation</vt:lpstr>
      <vt:lpstr>Scoreboard: A Classroom Experiment</vt:lpstr>
      <vt:lpstr>Scoreboard vs. Hints in Comments - Mean(SD)</vt:lpstr>
      <vt:lpstr>End of the Semester Scoreboard Survey</vt:lpstr>
      <vt:lpstr>Contribution and Future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Scoreboard, an Advancement of Excel Education Technology</dc:title>
  <dc:creator>Mary Sasmaz</dc:creator>
  <cp:lastModifiedBy>Raymond Frost</cp:lastModifiedBy>
  <cp:revision>55</cp:revision>
  <dcterms:created xsi:type="dcterms:W3CDTF">2023-06-06T20:29:49Z</dcterms:created>
  <dcterms:modified xsi:type="dcterms:W3CDTF">2024-08-10T01:46:29Z</dcterms:modified>
</cp:coreProperties>
</file>