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65" r:id="rId6"/>
    <p:sldId id="275" r:id="rId7"/>
    <p:sldId id="276" r:id="rId8"/>
    <p:sldId id="277" r:id="rId9"/>
    <p:sldId id="283" r:id="rId10"/>
    <p:sldId id="278" r:id="rId11"/>
    <p:sldId id="279" r:id="rId12"/>
    <p:sldId id="280" r:id="rId13"/>
    <p:sldId id="281" r:id="rId14"/>
    <p:sldId id="282"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06" autoAdjust="0"/>
  </p:normalViewPr>
  <p:slideViewPr>
    <p:cSldViewPr showGuides="1">
      <p:cViewPr varScale="1">
        <p:scale>
          <a:sx n="89" d="100"/>
          <a:sy n="89" d="100"/>
        </p:scale>
        <p:origin x="618" y="78"/>
      </p:cViewPr>
      <p:guideLst>
        <p:guide orient="horz" pos="2160"/>
        <p:guide pos="3839"/>
      </p:guideLst>
    </p:cSldViewPr>
  </p:slideViewPr>
  <p:notesTextViewPr>
    <p:cViewPr>
      <p:scale>
        <a:sx n="1" d="1"/>
        <a:sy n="1" d="1"/>
      </p:scale>
      <p:origin x="0" y="0"/>
    </p:cViewPr>
  </p:notesTextViewPr>
  <p:notesViewPr>
    <p:cSldViewPr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7/30/2024</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7/30/2024</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7/30/2024</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7/30/2024</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7/30/2024</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7/30/2024</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7/30/2024</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3E0FA9E5-6744-4841-888F-9E7CC0C2B7EC}" type="datetimeFigureOut">
              <a:rPr lang="en-US"/>
              <a:t>7/30/2024</a:t>
            </a:fld>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3E0FA9E5-6744-4841-888F-9E7CC0C2B7EC}" type="datetimeFigureOut">
              <a:rPr lang="en-US"/>
              <a:t>7/30/2024</a:t>
            </a:fld>
            <a:endParaRPr dirty="0"/>
          </a:p>
        </p:txBody>
      </p:sp>
      <p:sp>
        <p:nvSpPr>
          <p:cNvPr id="9" name="Slide Number Placeholder 8"/>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3E0FA9E5-6744-4841-888F-9E7CC0C2B7EC}" type="datetimeFigureOut">
              <a:rPr lang="en-US"/>
              <a:t>7/30/2024</a:t>
            </a:fld>
            <a:endParaRPr dirty="0"/>
          </a:p>
        </p:txBody>
      </p:sp>
      <p:sp>
        <p:nvSpPr>
          <p:cNvPr id="5" name="Slide Number Placeholder 4"/>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3E0FA9E5-6744-4841-888F-9E7CC0C2B7EC}" type="datetimeFigureOut">
              <a:rPr lang="en-US"/>
              <a:t>7/30/2024</a:t>
            </a:fld>
            <a:endParaRPr dirty="0"/>
          </a:p>
        </p:txBody>
      </p:sp>
      <p:sp>
        <p:nvSpPr>
          <p:cNvPr id="4" name="Slide Number Placeholder 3"/>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3E0FA9E5-6744-4841-888F-9E7CC0C2B7EC}" type="datetimeFigureOut">
              <a:rPr lang="en-US"/>
              <a:t>7/30/2024</a:t>
            </a:fld>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dirty="0"/>
              <a:t>Add a footer</a:t>
            </a:r>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E0FA9E5-6744-4841-888F-9E7CC0C2B7EC}" type="datetimeFigureOut">
              <a:rPr lang="en-US" smtClean="0"/>
              <a:pPr/>
              <a:t>7/30/2024</a:t>
            </a:fld>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haase@ramapo.edu" TargetMode="External"/><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 Id="rId5" Type="http://schemas.openxmlformats.org/officeDocument/2006/relationships/hyperlink" Target="https://www.scoreboardexcel.com/" TargetMode="External"/><Relationship Id="rId4" Type="http://schemas.openxmlformats.org/officeDocument/2006/relationships/hyperlink" Target="mailto:raymstoi@gmail.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inyurl.com/jetset2024exce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812" y="0"/>
            <a:ext cx="7010400" cy="3886201"/>
          </a:xfrm>
        </p:spPr>
        <p:txBody>
          <a:bodyPr>
            <a:normAutofit fontScale="90000"/>
          </a:bodyPr>
          <a:lstStyle/>
          <a:p>
            <a:r>
              <a:rPr lang="en-US" dirty="0"/>
              <a:t>Promoting Learning with Academic Integrity Controls: A Scoreboard Excel Demonstration and Presentation of Evidence from Business Statistics</a:t>
            </a:r>
          </a:p>
        </p:txBody>
      </p:sp>
      <p:sp>
        <p:nvSpPr>
          <p:cNvPr id="3" name="Subtitle 2"/>
          <p:cNvSpPr>
            <a:spLocks noGrp="1"/>
          </p:cNvSpPr>
          <p:nvPr>
            <p:ph type="subTitle" idx="1"/>
          </p:nvPr>
        </p:nvSpPr>
        <p:spPr>
          <a:xfrm>
            <a:off x="150812" y="4191000"/>
            <a:ext cx="4191000" cy="1397000"/>
          </a:xfrm>
        </p:spPr>
        <p:txBody>
          <a:bodyPr>
            <a:normAutofit fontScale="85000" lnSpcReduction="10000"/>
          </a:bodyPr>
          <a:lstStyle/>
          <a:p>
            <a:r>
              <a:rPr lang="en-US" dirty="0"/>
              <a:t>Timothy </a:t>
            </a:r>
            <a:r>
              <a:rPr lang="en-US" dirty="0" err="1"/>
              <a:t>Haase</a:t>
            </a:r>
            <a:endParaRPr lang="en-US" dirty="0"/>
          </a:p>
          <a:p>
            <a:r>
              <a:rPr lang="en-US" dirty="0"/>
              <a:t>Associate Professor of Economics</a:t>
            </a:r>
          </a:p>
          <a:p>
            <a:r>
              <a:rPr lang="en-US" dirty="0" err="1"/>
              <a:t>Anisfield</a:t>
            </a:r>
            <a:r>
              <a:rPr lang="en-US" dirty="0"/>
              <a:t> School of Business </a:t>
            </a:r>
          </a:p>
          <a:p>
            <a:r>
              <a:rPr lang="en-US" dirty="0"/>
              <a:t>Ramapo College of New Jersey</a:t>
            </a:r>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FB567-A6AB-49D0-9801-ACE308BFB05A}"/>
              </a:ext>
            </a:extLst>
          </p:cNvPr>
          <p:cNvSpPr>
            <a:spLocks noGrp="1"/>
          </p:cNvSpPr>
          <p:nvPr>
            <p:ph type="title"/>
          </p:nvPr>
        </p:nvSpPr>
        <p:spPr>
          <a:xfrm>
            <a:off x="1141411" y="228600"/>
            <a:ext cx="8686801" cy="1066800"/>
          </a:xfrm>
        </p:spPr>
        <p:txBody>
          <a:bodyPr/>
          <a:lstStyle/>
          <a:p>
            <a:r>
              <a:rPr lang="en-US" dirty="0"/>
              <a:t>Evidence</a:t>
            </a:r>
          </a:p>
        </p:txBody>
      </p:sp>
      <p:sp>
        <p:nvSpPr>
          <p:cNvPr id="3" name="Content Placeholder 2">
            <a:extLst>
              <a:ext uri="{FF2B5EF4-FFF2-40B4-BE49-F238E27FC236}">
                <a16:creationId xmlns:a16="http://schemas.microsoft.com/office/drawing/2014/main" id="{4E35B956-2F71-4954-B54F-1EEC4BD8DD90}"/>
              </a:ext>
            </a:extLst>
          </p:cNvPr>
          <p:cNvSpPr>
            <a:spLocks noGrp="1"/>
          </p:cNvSpPr>
          <p:nvPr>
            <p:ph idx="1"/>
          </p:nvPr>
        </p:nvSpPr>
        <p:spPr>
          <a:xfrm>
            <a:off x="684212" y="1371600"/>
            <a:ext cx="9144000" cy="4724400"/>
          </a:xfrm>
        </p:spPr>
        <p:txBody>
          <a:bodyPr/>
          <a:lstStyle/>
          <a:p>
            <a:r>
              <a:rPr lang="en-US" dirty="0"/>
              <a:t>Fall 2023 ran a section of Stats with and without the Excel component</a:t>
            </a:r>
          </a:p>
          <a:p>
            <a:pPr lvl="1"/>
            <a:r>
              <a:rPr lang="en-US" dirty="0"/>
              <a:t>Used Pearson </a:t>
            </a:r>
            <a:r>
              <a:rPr lang="en-US" dirty="0" err="1"/>
              <a:t>Mylab</a:t>
            </a:r>
            <a:r>
              <a:rPr lang="en-US" dirty="0"/>
              <a:t> assignment scores as comparison</a:t>
            </a:r>
          </a:p>
          <a:p>
            <a:pPr lvl="1"/>
            <a:r>
              <a:rPr lang="en-US" dirty="0"/>
              <a:t>The Scoreboard class was supremely better in every chapter comparison</a:t>
            </a:r>
          </a:p>
          <a:p>
            <a:r>
              <a:rPr lang="en-US" dirty="0"/>
              <a:t>Spring 2024 ran two Stats sections with Excel component</a:t>
            </a:r>
          </a:p>
          <a:p>
            <a:pPr lvl="1"/>
            <a:r>
              <a:rPr lang="en-US" dirty="0"/>
              <a:t>One class was given generic assignment files (all identical)</a:t>
            </a:r>
          </a:p>
          <a:p>
            <a:pPr lvl="1"/>
            <a:r>
              <a:rPr lang="en-US" dirty="0"/>
              <a:t>One class was given customized individual files</a:t>
            </a:r>
          </a:p>
          <a:p>
            <a:pPr lvl="1"/>
            <a:r>
              <a:rPr lang="en-US" dirty="0"/>
              <a:t>Curious to see if cheating would happen (no evidence)</a:t>
            </a:r>
          </a:p>
          <a:p>
            <a:pPr lvl="1"/>
            <a:r>
              <a:rPr lang="en-US" dirty="0"/>
              <a:t>Introduced Scaffolding examples leading up to tests</a:t>
            </a:r>
          </a:p>
          <a:p>
            <a:pPr lvl="1"/>
            <a:r>
              <a:rPr lang="en-US" dirty="0"/>
              <a:t>Students who practiced scored far better on exams (both classes)</a:t>
            </a:r>
          </a:p>
          <a:p>
            <a:pPr lvl="1"/>
            <a:r>
              <a:rPr lang="en-US" dirty="0"/>
              <a:t>Survey data: nearly all noted this helped their understanding of statistics</a:t>
            </a:r>
          </a:p>
          <a:p>
            <a:pPr lvl="1"/>
            <a:r>
              <a:rPr lang="en-US" dirty="0"/>
              <a:t>No difference in test scores based on pre-requisite, prior familiarity</a:t>
            </a:r>
          </a:p>
          <a:p>
            <a:pPr lvl="1"/>
            <a:endParaRPr lang="en-US" dirty="0"/>
          </a:p>
        </p:txBody>
      </p:sp>
      <p:sp>
        <p:nvSpPr>
          <p:cNvPr id="4" name="TextBox 3">
            <a:extLst>
              <a:ext uri="{FF2B5EF4-FFF2-40B4-BE49-F238E27FC236}">
                <a16:creationId xmlns:a16="http://schemas.microsoft.com/office/drawing/2014/main" id="{289EDCE9-DCE5-4F4A-9F95-ED9941264DE2}"/>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223857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AD9F-8174-40CF-A1F2-7D7E1AE32F4E}"/>
              </a:ext>
            </a:extLst>
          </p:cNvPr>
          <p:cNvSpPr>
            <a:spLocks noGrp="1"/>
          </p:cNvSpPr>
          <p:nvPr>
            <p:ph type="title"/>
          </p:nvPr>
        </p:nvSpPr>
        <p:spPr/>
        <p:txBody>
          <a:bodyPr/>
          <a:lstStyle/>
          <a:p>
            <a:r>
              <a:rPr lang="en-US" dirty="0"/>
              <a:t>Have Fun!	</a:t>
            </a:r>
          </a:p>
        </p:txBody>
      </p:sp>
      <p:sp>
        <p:nvSpPr>
          <p:cNvPr id="3" name="Content Placeholder 2">
            <a:extLst>
              <a:ext uri="{FF2B5EF4-FFF2-40B4-BE49-F238E27FC236}">
                <a16:creationId xmlns:a16="http://schemas.microsoft.com/office/drawing/2014/main" id="{25E77305-E809-46D1-96AB-E80D5A54AD00}"/>
              </a:ext>
            </a:extLst>
          </p:cNvPr>
          <p:cNvSpPr>
            <a:spLocks noGrp="1"/>
          </p:cNvSpPr>
          <p:nvPr>
            <p:ph idx="1"/>
          </p:nvPr>
        </p:nvSpPr>
        <p:spPr/>
        <p:txBody>
          <a:bodyPr>
            <a:normAutofit lnSpcReduction="10000"/>
          </a:bodyPr>
          <a:lstStyle/>
          <a:p>
            <a:r>
              <a:rPr lang="en-US" dirty="0"/>
              <a:t>The initial creation is time consuming, but with the right setup and patience, you can reuse assignments over and over without complete duplication.</a:t>
            </a:r>
          </a:p>
          <a:p>
            <a:r>
              <a:rPr lang="en-US" dirty="0"/>
              <a:t>If you teach anything involving data, give it a shot!</a:t>
            </a:r>
          </a:p>
          <a:p>
            <a:r>
              <a:rPr lang="en-US" dirty="0"/>
              <a:t>Currently incorporating graphs for grading and that move in real-time when data is inputted</a:t>
            </a:r>
          </a:p>
          <a:p>
            <a:r>
              <a:rPr lang="en-US" dirty="0"/>
              <a:t>Next up – introducing this into my Intro Macro class</a:t>
            </a:r>
          </a:p>
          <a:p>
            <a:endParaRPr lang="en-US" dirty="0"/>
          </a:p>
          <a:p>
            <a:r>
              <a:rPr lang="en-US" dirty="0"/>
              <a:t>Please reach out to me if you have any questions</a:t>
            </a:r>
          </a:p>
          <a:p>
            <a:r>
              <a:rPr lang="en-US" dirty="0"/>
              <a:t>Thanks! </a:t>
            </a:r>
          </a:p>
        </p:txBody>
      </p:sp>
      <p:sp>
        <p:nvSpPr>
          <p:cNvPr id="4" name="TextBox 3">
            <a:extLst>
              <a:ext uri="{FF2B5EF4-FFF2-40B4-BE49-F238E27FC236}">
                <a16:creationId xmlns:a16="http://schemas.microsoft.com/office/drawing/2014/main" id="{62395B16-7421-47FF-9AF4-C3CFCB1550AB}"/>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755506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Some Links and Contacts</a:t>
            </a:r>
          </a:p>
        </p:txBody>
      </p:sp>
      <p:sp>
        <p:nvSpPr>
          <p:cNvPr id="14" name="Content Placeholder 13"/>
          <p:cNvSpPr>
            <a:spLocks noGrp="1"/>
          </p:cNvSpPr>
          <p:nvPr>
            <p:ph idx="1"/>
          </p:nvPr>
        </p:nvSpPr>
        <p:spPr/>
        <p:txBody>
          <a:bodyPr/>
          <a:lstStyle/>
          <a:p>
            <a:r>
              <a:rPr lang="en-US" dirty="0"/>
              <a:t>If you want to play along, go to:</a:t>
            </a:r>
          </a:p>
          <a:p>
            <a:pPr lvl="1"/>
            <a:r>
              <a:rPr lang="en-US" dirty="0">
                <a:hlinkClick r:id="rId2"/>
              </a:rPr>
              <a:t>https://tinyurl.com/jetset2024excel</a:t>
            </a:r>
            <a:endParaRPr lang="en-US" dirty="0"/>
          </a:p>
          <a:p>
            <a:r>
              <a:rPr lang="en-US" dirty="0"/>
              <a:t>If you have questions later, email me (Tim) at:</a:t>
            </a:r>
          </a:p>
          <a:p>
            <a:pPr lvl="1"/>
            <a:r>
              <a:rPr lang="en-US" dirty="0">
                <a:hlinkClick r:id="rId3"/>
              </a:rPr>
              <a:t>thaase@ramapo.edu</a:t>
            </a:r>
            <a:endParaRPr lang="en-US" dirty="0"/>
          </a:p>
          <a:p>
            <a:r>
              <a:rPr lang="en-US" dirty="0"/>
              <a:t>If you have more technical questions, feedback, or find an error, contact my colleague Raymond Frost at:</a:t>
            </a:r>
          </a:p>
          <a:p>
            <a:pPr lvl="1"/>
            <a:r>
              <a:rPr lang="en-US" dirty="0">
                <a:hlinkClick r:id="rId4"/>
              </a:rPr>
              <a:t>raymstoi@gmail.com</a:t>
            </a:r>
            <a:endParaRPr lang="en-US" dirty="0"/>
          </a:p>
          <a:p>
            <a:r>
              <a:rPr lang="en-US" dirty="0"/>
              <a:t>The Scoreboard Website:</a:t>
            </a:r>
          </a:p>
          <a:p>
            <a:pPr lvl="1"/>
            <a:r>
              <a:rPr lang="en-US" dirty="0">
                <a:hlinkClick r:id="rId5"/>
              </a:rPr>
              <a:t>https://www.scoreboardexcel.com/</a:t>
            </a:r>
            <a:endParaRPr lang="en-US" dirty="0"/>
          </a:p>
        </p:txBody>
      </p:sp>
    </p:spTree>
    <p:extLst>
      <p:ext uri="{BB962C8B-B14F-4D97-AF65-F5344CB8AC3E}">
        <p14:creationId xmlns:p14="http://schemas.microsoft.com/office/powerpoint/2010/main" val="1437231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A0842-1FB8-46A0-9656-72E8521DF373}"/>
              </a:ext>
            </a:extLst>
          </p:cNvPr>
          <p:cNvSpPr>
            <a:spLocks noGrp="1"/>
          </p:cNvSpPr>
          <p:nvPr>
            <p:ph type="title"/>
          </p:nvPr>
        </p:nvSpPr>
        <p:spPr/>
        <p:txBody>
          <a:bodyPr/>
          <a:lstStyle/>
          <a:p>
            <a:r>
              <a:rPr lang="en-US" dirty="0"/>
              <a:t>Question</a:t>
            </a:r>
            <a:br>
              <a:rPr lang="en-US" dirty="0"/>
            </a:br>
            <a:r>
              <a:rPr lang="en-US" dirty="0"/>
              <a:t>Do you:</a:t>
            </a:r>
          </a:p>
        </p:txBody>
      </p:sp>
      <p:sp>
        <p:nvSpPr>
          <p:cNvPr id="3" name="Content Placeholder 2">
            <a:extLst>
              <a:ext uri="{FF2B5EF4-FFF2-40B4-BE49-F238E27FC236}">
                <a16:creationId xmlns:a16="http://schemas.microsoft.com/office/drawing/2014/main" id="{CB357429-1B7E-4377-8E89-14549238D9EF}"/>
              </a:ext>
            </a:extLst>
          </p:cNvPr>
          <p:cNvSpPr>
            <a:spLocks noGrp="1"/>
          </p:cNvSpPr>
          <p:nvPr>
            <p:ph idx="1"/>
          </p:nvPr>
        </p:nvSpPr>
        <p:spPr/>
        <p:txBody>
          <a:bodyPr>
            <a:normAutofit/>
          </a:bodyPr>
          <a:lstStyle/>
          <a:p>
            <a:pPr>
              <a:buFont typeface="Wingdings" panose="05000000000000000000" pitchFamily="2" charset="2"/>
              <a:buChar char="ü"/>
            </a:pPr>
            <a:r>
              <a:rPr lang="en-US" dirty="0"/>
              <a:t>Like to retain full control over content?</a:t>
            </a:r>
          </a:p>
          <a:p>
            <a:pPr>
              <a:buFont typeface="Wingdings" panose="05000000000000000000" pitchFamily="2" charset="2"/>
              <a:buChar char="ü"/>
            </a:pPr>
            <a:r>
              <a:rPr lang="en-US" dirty="0"/>
              <a:t>Dislike tedious grading?</a:t>
            </a:r>
          </a:p>
          <a:p>
            <a:pPr>
              <a:buFont typeface="Wingdings" panose="05000000000000000000" pitchFamily="2" charset="2"/>
              <a:buChar char="ü"/>
            </a:pPr>
            <a:r>
              <a:rPr lang="en-US" dirty="0"/>
              <a:t>Like to prevent cheating?</a:t>
            </a:r>
          </a:p>
          <a:p>
            <a:pPr>
              <a:buFont typeface="Wingdings" panose="05000000000000000000" pitchFamily="2" charset="2"/>
              <a:buChar char="ü"/>
            </a:pPr>
            <a:r>
              <a:rPr lang="en-US" dirty="0"/>
              <a:t>Like to simplify numerical computations?</a:t>
            </a:r>
          </a:p>
          <a:p>
            <a:pPr>
              <a:buFont typeface="Wingdings" panose="05000000000000000000" pitchFamily="2" charset="2"/>
              <a:buChar char="ü"/>
            </a:pPr>
            <a:r>
              <a:rPr lang="en-US" dirty="0"/>
              <a:t>Believe your students ought to be better at spreadsheets?</a:t>
            </a:r>
          </a:p>
          <a:p>
            <a:pPr>
              <a:buFont typeface="Wingdings" panose="05000000000000000000" pitchFamily="2" charset="2"/>
              <a:buChar char="ü"/>
            </a:pPr>
            <a:r>
              <a:rPr lang="en-US" dirty="0"/>
              <a:t>Like to provide students with real-time feedback?</a:t>
            </a:r>
          </a:p>
          <a:p>
            <a:pPr>
              <a:buFont typeface="Wingdings" panose="05000000000000000000" pitchFamily="2" charset="2"/>
              <a:buChar char="ü"/>
            </a:pPr>
            <a:r>
              <a:rPr lang="en-US" dirty="0"/>
              <a:t>Want to streamline your busy work?</a:t>
            </a:r>
          </a:p>
          <a:p>
            <a:pPr>
              <a:buFont typeface="Wingdings" panose="05000000000000000000" pitchFamily="2" charset="2"/>
              <a:buChar char="ü"/>
            </a:pPr>
            <a:r>
              <a:rPr lang="en-US" dirty="0"/>
              <a:t>Would you like to do all of this with the click of a button?</a:t>
            </a:r>
          </a:p>
        </p:txBody>
      </p:sp>
      <p:sp>
        <p:nvSpPr>
          <p:cNvPr id="4" name="TextBox 3">
            <a:extLst>
              <a:ext uri="{FF2B5EF4-FFF2-40B4-BE49-F238E27FC236}">
                <a16:creationId xmlns:a16="http://schemas.microsoft.com/office/drawing/2014/main" id="{6DB58A85-0B92-4D53-8A1B-AC44F837389B}"/>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246869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8314B-60E8-4B6B-8049-3A9BEDF5A064}"/>
              </a:ext>
            </a:extLst>
          </p:cNvPr>
          <p:cNvSpPr>
            <a:spLocks noGrp="1"/>
          </p:cNvSpPr>
          <p:nvPr>
            <p:ph type="title"/>
          </p:nvPr>
        </p:nvSpPr>
        <p:spPr/>
        <p:txBody>
          <a:bodyPr/>
          <a:lstStyle/>
          <a:p>
            <a:r>
              <a:rPr lang="en-US" dirty="0"/>
              <a:t>Scoreboard for Excel</a:t>
            </a:r>
          </a:p>
        </p:txBody>
      </p:sp>
      <p:sp>
        <p:nvSpPr>
          <p:cNvPr id="3" name="Content Placeholder 2">
            <a:extLst>
              <a:ext uri="{FF2B5EF4-FFF2-40B4-BE49-F238E27FC236}">
                <a16:creationId xmlns:a16="http://schemas.microsoft.com/office/drawing/2014/main" id="{E5A20FA2-1DC6-44C1-BAF4-FC14679E4A2F}"/>
              </a:ext>
            </a:extLst>
          </p:cNvPr>
          <p:cNvSpPr>
            <a:spLocks noGrp="1"/>
          </p:cNvSpPr>
          <p:nvPr>
            <p:ph idx="1"/>
          </p:nvPr>
        </p:nvSpPr>
        <p:spPr/>
        <p:txBody>
          <a:bodyPr/>
          <a:lstStyle/>
          <a:p>
            <a:r>
              <a:rPr lang="en-US" dirty="0"/>
              <a:t>Downloadable (AND FREE) EdTech software that works with Excel</a:t>
            </a:r>
          </a:p>
          <a:p>
            <a:pPr lvl="1"/>
            <a:r>
              <a:rPr lang="en-US" dirty="0"/>
              <a:t>Office 365 or Excel 2021 versions – Mac or Windows</a:t>
            </a:r>
          </a:p>
          <a:p>
            <a:r>
              <a:rPr lang="en-US" dirty="0"/>
              <a:t>Make assignments, exams, in-class problems</a:t>
            </a:r>
          </a:p>
          <a:p>
            <a:r>
              <a:rPr lang="en-US" dirty="0"/>
              <a:t>Customized to your students</a:t>
            </a:r>
          </a:p>
          <a:p>
            <a:r>
              <a:rPr lang="en-US" dirty="0"/>
              <a:t>Provides feedback while they work on it</a:t>
            </a:r>
          </a:p>
          <a:p>
            <a:r>
              <a:rPr lang="en-US" dirty="0"/>
              <a:t>Can create an entire class assignment/grade entire class in seconds</a:t>
            </a:r>
          </a:p>
          <a:p>
            <a:r>
              <a:rPr lang="en-US" dirty="0"/>
              <a:t>Example: </a:t>
            </a:r>
          </a:p>
          <a:p>
            <a:pPr lvl="1"/>
            <a:r>
              <a:rPr lang="en-US" dirty="0"/>
              <a:t>The ten assignments posted in the link took 47 seconds to generate</a:t>
            </a:r>
          </a:p>
          <a:p>
            <a:pPr lvl="1"/>
            <a:r>
              <a:rPr lang="en-US" dirty="0"/>
              <a:t>Grading my 35 student </a:t>
            </a:r>
            <a:r>
              <a:rPr lang="en-US" dirty="0" err="1"/>
              <a:t>class’</a:t>
            </a:r>
            <a:r>
              <a:rPr lang="en-US" dirty="0"/>
              <a:t> final exam (Stats) took 2 min 47 seconds to grade</a:t>
            </a:r>
          </a:p>
        </p:txBody>
      </p:sp>
      <p:sp>
        <p:nvSpPr>
          <p:cNvPr id="4" name="TextBox 3">
            <a:extLst>
              <a:ext uri="{FF2B5EF4-FFF2-40B4-BE49-F238E27FC236}">
                <a16:creationId xmlns:a16="http://schemas.microsoft.com/office/drawing/2014/main" id="{4EC1F17B-55AD-4C16-AA3E-539861249148}"/>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1667357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D776-BF7A-4B7D-986C-604A25FBBB87}"/>
              </a:ext>
            </a:extLst>
          </p:cNvPr>
          <p:cNvSpPr>
            <a:spLocks noGrp="1"/>
          </p:cNvSpPr>
          <p:nvPr>
            <p:ph type="title"/>
          </p:nvPr>
        </p:nvSpPr>
        <p:spPr/>
        <p:txBody>
          <a:bodyPr/>
          <a:lstStyle/>
          <a:p>
            <a:r>
              <a:rPr lang="en-US" dirty="0"/>
              <a:t>How I use it</a:t>
            </a:r>
          </a:p>
        </p:txBody>
      </p:sp>
      <p:sp>
        <p:nvSpPr>
          <p:cNvPr id="3" name="Content Placeholder 2">
            <a:extLst>
              <a:ext uri="{FF2B5EF4-FFF2-40B4-BE49-F238E27FC236}">
                <a16:creationId xmlns:a16="http://schemas.microsoft.com/office/drawing/2014/main" id="{EAE6F5FB-B421-4362-B8E8-828631D3858B}"/>
              </a:ext>
            </a:extLst>
          </p:cNvPr>
          <p:cNvSpPr>
            <a:spLocks noGrp="1"/>
          </p:cNvSpPr>
          <p:nvPr>
            <p:ph idx="1"/>
          </p:nvPr>
        </p:nvSpPr>
        <p:spPr/>
        <p:txBody>
          <a:bodyPr>
            <a:normAutofit fontScale="92500" lnSpcReduction="10000"/>
          </a:bodyPr>
          <a:lstStyle/>
          <a:p>
            <a:r>
              <a:rPr lang="en-US" dirty="0"/>
              <a:t>I make an assignment fully solved (formulas, cell operations, data analysis </a:t>
            </a:r>
            <a:r>
              <a:rPr lang="en-US" dirty="0" err="1"/>
              <a:t>toolpak</a:t>
            </a:r>
            <a:r>
              <a:rPr lang="en-US" dirty="0"/>
              <a:t>, </a:t>
            </a:r>
            <a:r>
              <a:rPr lang="en-US" dirty="0" err="1"/>
              <a:t>etc</a:t>
            </a:r>
            <a:r>
              <a:rPr lang="en-US" dirty="0"/>
              <a:t>)</a:t>
            </a:r>
          </a:p>
          <a:p>
            <a:r>
              <a:rPr lang="en-US" dirty="0"/>
              <a:t>I make multiple copies of each sheet (tabs) and slightly change certain inputs. Make each tab the same color per question</a:t>
            </a:r>
          </a:p>
          <a:p>
            <a:pPr lvl="1"/>
            <a:r>
              <a:rPr lang="en-US" dirty="0"/>
              <a:t>Demo file has 4 q1; 4 q2; 4 q3; 3q4; 3 q5; 6 q6</a:t>
            </a:r>
          </a:p>
          <a:p>
            <a:r>
              <a:rPr lang="en-US" dirty="0"/>
              <a:t>Color code certain numbers PURPLE </a:t>
            </a:r>
          </a:p>
          <a:p>
            <a:pPr lvl="1"/>
            <a:r>
              <a:rPr lang="en-US" dirty="0"/>
              <a:t>this will randomly change the value +/- 5% when assignments are made</a:t>
            </a:r>
          </a:p>
          <a:p>
            <a:pPr lvl="1"/>
            <a:r>
              <a:rPr lang="en-US" dirty="0"/>
              <a:t>There are other colors to use for increasing point value etc.</a:t>
            </a:r>
          </a:p>
          <a:p>
            <a:r>
              <a:rPr lang="en-US" dirty="0"/>
              <a:t>Put class roster in a separate excel file (First Name, Last Name, Email)</a:t>
            </a:r>
          </a:p>
          <a:p>
            <a:r>
              <a:rPr lang="en-US" dirty="0"/>
              <a:t>Save both files</a:t>
            </a:r>
          </a:p>
          <a:p>
            <a:r>
              <a:rPr lang="en-US" dirty="0"/>
              <a:t>Open Scoreboard, click HW preset, adjust as necessary</a:t>
            </a:r>
          </a:p>
          <a:p>
            <a:endParaRPr lang="en-US" dirty="0"/>
          </a:p>
        </p:txBody>
      </p:sp>
      <p:sp>
        <p:nvSpPr>
          <p:cNvPr id="4" name="TextBox 3">
            <a:extLst>
              <a:ext uri="{FF2B5EF4-FFF2-40B4-BE49-F238E27FC236}">
                <a16:creationId xmlns:a16="http://schemas.microsoft.com/office/drawing/2014/main" id="{648B3A4D-781D-4DD6-B35C-DB3E427EA351}"/>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3813603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D776-BF7A-4B7D-986C-604A25FBBB87}"/>
              </a:ext>
            </a:extLst>
          </p:cNvPr>
          <p:cNvSpPr>
            <a:spLocks noGrp="1"/>
          </p:cNvSpPr>
          <p:nvPr>
            <p:ph type="title"/>
          </p:nvPr>
        </p:nvSpPr>
        <p:spPr/>
        <p:txBody>
          <a:bodyPr/>
          <a:lstStyle/>
          <a:p>
            <a:r>
              <a:rPr lang="en-US" dirty="0"/>
              <a:t>How I use it (continued)</a:t>
            </a:r>
          </a:p>
        </p:txBody>
      </p:sp>
      <p:sp>
        <p:nvSpPr>
          <p:cNvPr id="3" name="Content Placeholder 2">
            <a:extLst>
              <a:ext uri="{FF2B5EF4-FFF2-40B4-BE49-F238E27FC236}">
                <a16:creationId xmlns:a16="http://schemas.microsoft.com/office/drawing/2014/main" id="{EAE6F5FB-B421-4362-B8E8-828631D3858B}"/>
              </a:ext>
            </a:extLst>
          </p:cNvPr>
          <p:cNvSpPr>
            <a:spLocks noGrp="1"/>
          </p:cNvSpPr>
          <p:nvPr>
            <p:ph idx="1"/>
          </p:nvPr>
        </p:nvSpPr>
        <p:spPr/>
        <p:txBody>
          <a:bodyPr>
            <a:normAutofit fontScale="92500" lnSpcReduction="10000"/>
          </a:bodyPr>
          <a:lstStyle/>
          <a:p>
            <a:r>
              <a:rPr lang="en-US" dirty="0"/>
              <a:t>I make G-drive folders for each assignment and share that link to my LMS</a:t>
            </a:r>
          </a:p>
          <a:p>
            <a:pPr lvl="1"/>
            <a:r>
              <a:rPr lang="en-US" dirty="0"/>
              <a:t>I’m using Canvas, my colleague uses Blackboard</a:t>
            </a:r>
          </a:p>
          <a:p>
            <a:r>
              <a:rPr lang="en-US" dirty="0"/>
              <a:t>Students get their file, solve it, upload it into the assignment I make in the LMS</a:t>
            </a:r>
          </a:p>
          <a:p>
            <a:r>
              <a:rPr lang="en-US" dirty="0"/>
              <a:t>I download the entire bunch in a zip, and then unzip it into my </a:t>
            </a:r>
            <a:r>
              <a:rPr lang="en-US" dirty="0" err="1"/>
              <a:t>harddrive</a:t>
            </a:r>
            <a:endParaRPr lang="en-US" dirty="0"/>
          </a:p>
          <a:p>
            <a:r>
              <a:rPr lang="en-US" dirty="0"/>
              <a:t>Reopen Scoreboard, go to Grader. Select the entire batch, and it will grade all at once. Produces a new spreadsheet with names and scores</a:t>
            </a:r>
          </a:p>
          <a:p>
            <a:r>
              <a:rPr lang="en-US" dirty="0"/>
              <a:t>I punch those grades into the assignment gradebook (THIS is the tedious part, and I am talking about 3 minutes)</a:t>
            </a:r>
          </a:p>
          <a:p>
            <a:r>
              <a:rPr lang="en-US" dirty="0"/>
              <a:t>If you have feedback turned off (like an exam), you can rezip the files and upload the entire class back to the LMS and each student will receive their file with feedback turned on</a:t>
            </a:r>
          </a:p>
          <a:p>
            <a:endParaRPr lang="en-US" dirty="0"/>
          </a:p>
        </p:txBody>
      </p:sp>
      <p:sp>
        <p:nvSpPr>
          <p:cNvPr id="4" name="TextBox 3">
            <a:extLst>
              <a:ext uri="{FF2B5EF4-FFF2-40B4-BE49-F238E27FC236}">
                <a16:creationId xmlns:a16="http://schemas.microsoft.com/office/drawing/2014/main" id="{227868E7-2B04-41B4-A89D-0FDDD8470FB0}"/>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3406110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7E0B7-29A5-49C5-8F37-488D2E9820AB}"/>
              </a:ext>
            </a:extLst>
          </p:cNvPr>
          <p:cNvSpPr>
            <a:spLocks noGrp="1"/>
          </p:cNvSpPr>
          <p:nvPr>
            <p:ph type="title"/>
          </p:nvPr>
        </p:nvSpPr>
        <p:spPr/>
        <p:txBody>
          <a:bodyPr/>
          <a:lstStyle/>
          <a:p>
            <a:r>
              <a:rPr lang="en-US" dirty="0"/>
              <a:t>What it does</a:t>
            </a:r>
          </a:p>
        </p:txBody>
      </p:sp>
      <p:sp>
        <p:nvSpPr>
          <p:cNvPr id="3" name="Content Placeholder 2">
            <a:extLst>
              <a:ext uri="{FF2B5EF4-FFF2-40B4-BE49-F238E27FC236}">
                <a16:creationId xmlns:a16="http://schemas.microsoft.com/office/drawing/2014/main" id="{6E92C679-33F6-42B8-89DF-44ABE8159607}"/>
              </a:ext>
            </a:extLst>
          </p:cNvPr>
          <p:cNvSpPr>
            <a:spLocks noGrp="1"/>
          </p:cNvSpPr>
          <p:nvPr>
            <p:ph idx="1"/>
          </p:nvPr>
        </p:nvSpPr>
        <p:spPr/>
        <p:txBody>
          <a:bodyPr/>
          <a:lstStyle/>
          <a:p>
            <a:r>
              <a:rPr lang="en-US" dirty="0"/>
              <a:t>Randomly select one tab from each pool of color coded questions</a:t>
            </a:r>
          </a:p>
          <a:p>
            <a:r>
              <a:rPr lang="en-US" dirty="0"/>
              <a:t>Randomly shift values that were coded purple</a:t>
            </a:r>
          </a:p>
          <a:p>
            <a:pPr lvl="1"/>
            <a:r>
              <a:rPr lang="en-US" dirty="0"/>
              <a:t>Student A may have $1.12, another may have $1.08</a:t>
            </a:r>
          </a:p>
          <a:p>
            <a:r>
              <a:rPr lang="en-US" dirty="0"/>
              <a:t>Physically relocate cells to different locations</a:t>
            </a:r>
          </a:p>
          <a:p>
            <a:pPr lvl="1"/>
            <a:r>
              <a:rPr lang="en-US" dirty="0"/>
              <a:t>Student A’s answer may be in cell G4, another in H7</a:t>
            </a:r>
          </a:p>
          <a:p>
            <a:r>
              <a:rPr lang="en-US" dirty="0"/>
              <a:t>Copying answers won’t work, inputting direct numbers won’t work either</a:t>
            </a:r>
          </a:p>
          <a:p>
            <a:pPr lvl="1"/>
            <a:r>
              <a:rPr lang="en-US" dirty="0"/>
              <a:t>Taking a friend’s file and naming it for yourself also gets flagged</a:t>
            </a:r>
          </a:p>
          <a:p>
            <a:r>
              <a:rPr lang="en-US" dirty="0"/>
              <a:t>Promotes cooperation (My office hours have been busy)</a:t>
            </a:r>
          </a:p>
          <a:p>
            <a:r>
              <a:rPr lang="en-US" dirty="0"/>
              <a:t>Feedback helps guide them along the way</a:t>
            </a:r>
          </a:p>
        </p:txBody>
      </p:sp>
      <p:sp>
        <p:nvSpPr>
          <p:cNvPr id="4" name="TextBox 3">
            <a:extLst>
              <a:ext uri="{FF2B5EF4-FFF2-40B4-BE49-F238E27FC236}">
                <a16:creationId xmlns:a16="http://schemas.microsoft.com/office/drawing/2014/main" id="{E5B57CF7-FECA-41BA-B996-3D48C810E8FA}"/>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317968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6DA28-5F51-49B2-AD52-635821C0FE21}"/>
              </a:ext>
            </a:extLst>
          </p:cNvPr>
          <p:cNvSpPr>
            <a:spLocks noGrp="1"/>
          </p:cNvSpPr>
          <p:nvPr>
            <p:ph type="title"/>
          </p:nvPr>
        </p:nvSpPr>
        <p:spPr/>
        <p:txBody>
          <a:bodyPr/>
          <a:lstStyle/>
          <a:p>
            <a:r>
              <a:rPr lang="en-US" dirty="0"/>
              <a:t>The Feedback</a:t>
            </a:r>
          </a:p>
        </p:txBody>
      </p:sp>
      <p:sp>
        <p:nvSpPr>
          <p:cNvPr id="3" name="Content Placeholder 2">
            <a:extLst>
              <a:ext uri="{FF2B5EF4-FFF2-40B4-BE49-F238E27FC236}">
                <a16:creationId xmlns:a16="http://schemas.microsoft.com/office/drawing/2014/main" id="{388269BC-93A4-45C2-92C7-56897B7B573F}"/>
              </a:ext>
            </a:extLst>
          </p:cNvPr>
          <p:cNvSpPr>
            <a:spLocks noGrp="1"/>
          </p:cNvSpPr>
          <p:nvPr>
            <p:ph idx="1"/>
          </p:nvPr>
        </p:nvSpPr>
        <p:spPr/>
        <p:txBody>
          <a:bodyPr/>
          <a:lstStyle/>
          <a:p>
            <a:r>
              <a:rPr lang="en-US" dirty="0"/>
              <a:t>Toggleable off/on/Taunt mode </a:t>
            </a:r>
          </a:p>
          <a:p>
            <a:pPr lvl="1"/>
            <a:r>
              <a:rPr lang="en-US" dirty="0"/>
              <a:t>Seriously, its pretty funny</a:t>
            </a:r>
          </a:p>
          <a:p>
            <a:r>
              <a:rPr lang="en-US" dirty="0"/>
              <a:t>Instead of submitting a file and learning how you did, this happens within the assignment</a:t>
            </a:r>
          </a:p>
          <a:p>
            <a:r>
              <a:rPr lang="en-US" dirty="0"/>
              <a:t>Values too low/high</a:t>
            </a:r>
          </a:p>
          <a:p>
            <a:r>
              <a:rPr lang="en-US" dirty="0"/>
              <a:t>Needs formula or needs $</a:t>
            </a:r>
          </a:p>
          <a:p>
            <a:r>
              <a:rPr lang="en-US" dirty="0"/>
              <a:t>Formatting error (currency, percentage, decimal places)</a:t>
            </a:r>
          </a:p>
          <a:p>
            <a:r>
              <a:rPr lang="en-US" dirty="0"/>
              <a:t>Ultimate tinker around and </a:t>
            </a:r>
          </a:p>
        </p:txBody>
      </p:sp>
      <p:sp>
        <p:nvSpPr>
          <p:cNvPr id="4" name="TextBox 3">
            <a:extLst>
              <a:ext uri="{FF2B5EF4-FFF2-40B4-BE49-F238E27FC236}">
                <a16:creationId xmlns:a16="http://schemas.microsoft.com/office/drawing/2014/main" id="{D6A03548-263D-4FAF-9B79-01DBD8DF7FA4}"/>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71437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E6C4D-BA20-4D34-8FB4-70D95449DBDB}"/>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EBB2ACFA-F26B-461E-92F2-27D247AA1377}"/>
              </a:ext>
            </a:extLst>
          </p:cNvPr>
          <p:cNvSpPr>
            <a:spLocks noGrp="1"/>
          </p:cNvSpPr>
          <p:nvPr>
            <p:ph idx="1"/>
          </p:nvPr>
        </p:nvSpPr>
        <p:spPr/>
        <p:txBody>
          <a:bodyPr/>
          <a:lstStyle/>
          <a:p>
            <a:r>
              <a:rPr lang="en-US" dirty="0"/>
              <a:t>Intro Macro</a:t>
            </a:r>
          </a:p>
          <a:p>
            <a:pPr lvl="1"/>
            <a:r>
              <a:rPr lang="en-US" dirty="0"/>
              <a:t>GDP, Real GDP, Deflator, Growth</a:t>
            </a:r>
          </a:p>
          <a:p>
            <a:pPr lvl="1"/>
            <a:r>
              <a:rPr lang="en-US" dirty="0"/>
              <a:t>CPI Basket, Inflation</a:t>
            </a:r>
          </a:p>
          <a:p>
            <a:pPr lvl="1"/>
            <a:r>
              <a:rPr lang="en-US" dirty="0"/>
              <a:t>Unemployment Calculations</a:t>
            </a:r>
          </a:p>
          <a:p>
            <a:r>
              <a:rPr lang="en-US" dirty="0"/>
              <a:t>Statistics</a:t>
            </a:r>
          </a:p>
          <a:p>
            <a:pPr lvl="1"/>
            <a:r>
              <a:rPr lang="en-US" dirty="0"/>
              <a:t>I have run two semesters with this now. Everything from frequency distributions up to regression analysis</a:t>
            </a:r>
          </a:p>
          <a:p>
            <a:r>
              <a:rPr lang="en-US" dirty="0"/>
              <a:t>Not just numerical calcs either!</a:t>
            </a:r>
          </a:p>
          <a:p>
            <a:pPr lvl="1"/>
            <a:r>
              <a:rPr lang="en-US" dirty="0"/>
              <a:t>Pulldown menus for logic selection, hypothesis conclusions</a:t>
            </a:r>
          </a:p>
          <a:p>
            <a:pPr lvl="2"/>
            <a:r>
              <a:rPr lang="en-US" dirty="0"/>
              <a:t>(I put a hypothesis test question in the demo to share)</a:t>
            </a:r>
          </a:p>
        </p:txBody>
      </p:sp>
      <p:sp>
        <p:nvSpPr>
          <p:cNvPr id="4" name="TextBox 3">
            <a:extLst>
              <a:ext uri="{FF2B5EF4-FFF2-40B4-BE49-F238E27FC236}">
                <a16:creationId xmlns:a16="http://schemas.microsoft.com/office/drawing/2014/main" id="{02B29755-0966-4802-98E1-C06AC7AAF97F}"/>
              </a:ext>
            </a:extLst>
          </p:cNvPr>
          <p:cNvSpPr txBox="1"/>
          <p:nvPr/>
        </p:nvSpPr>
        <p:spPr>
          <a:xfrm>
            <a:off x="8196150" y="57374"/>
            <a:ext cx="3962400" cy="646331"/>
          </a:xfrm>
          <a:prstGeom prst="rect">
            <a:avLst/>
          </a:prstGeom>
          <a:noFill/>
        </p:spPr>
        <p:txBody>
          <a:bodyPr wrap="square" rtlCol="0">
            <a:spAutoFit/>
          </a:bodyPr>
          <a:lstStyle/>
          <a:p>
            <a:r>
              <a:rPr lang="en-US" dirty="0">
                <a:hlinkClick r:id="rId2"/>
              </a:rPr>
              <a:t>https://tinyurl.com/jetset2024excel</a:t>
            </a:r>
            <a:endParaRPr lang="en-US" dirty="0"/>
          </a:p>
          <a:p>
            <a:endParaRPr lang="en-US" dirty="0"/>
          </a:p>
        </p:txBody>
      </p:sp>
    </p:spTree>
    <p:extLst>
      <p:ext uri="{BB962C8B-B14F-4D97-AF65-F5344CB8AC3E}">
        <p14:creationId xmlns:p14="http://schemas.microsoft.com/office/powerpoint/2010/main" val="1563923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usiness Contrast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3B9166-2E01-44C0-B213-4E36B4FF9306}" vid="{9FB243D3-233B-4EB4-BE37-C505132985D4}"/>
    </a:ext>
  </a:extLst>
</a:theme>
</file>

<file path=ppt/theme/theme2.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CEB76F-5C52-4F69-A3C1-2DBEA8CF74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32D51B-405E-4F81-B5A9-F253CD7FC48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BE7567CE-A543-444C-8597-EB22784911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contrast presentation (widescreen)</Template>
  <TotalTime>115</TotalTime>
  <Words>998</Words>
  <Application>Microsoft Office PowerPoint</Application>
  <PresentationFormat>Custom</PresentationFormat>
  <Paragraphs>108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Franklin Gothic Medium</vt:lpstr>
      <vt:lpstr>Wingdings</vt:lpstr>
      <vt:lpstr>Business Contrast 16x9</vt:lpstr>
      <vt:lpstr>Promoting Learning with Academic Integrity Controls: A Scoreboard Excel Demonstration and Presentation of Evidence from Business Statistics</vt:lpstr>
      <vt:lpstr>Some Links and Contacts</vt:lpstr>
      <vt:lpstr>Question Do you:</vt:lpstr>
      <vt:lpstr>Scoreboard for Excel</vt:lpstr>
      <vt:lpstr>How I use it</vt:lpstr>
      <vt:lpstr>How I use it (continued)</vt:lpstr>
      <vt:lpstr>What it does</vt:lpstr>
      <vt:lpstr>The Feedback</vt:lpstr>
      <vt:lpstr>Examples</vt:lpstr>
      <vt:lpstr>Evidence</vt:lpstr>
      <vt:lpstr>Have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Learning with Academic Integrity Controls: A Scoreboard Excel Demonstration and Presentation of Evidence from Business Statistics</dc:title>
  <dc:creator>thaase@rcnj-ads.ramapo.edu</dc:creator>
  <cp:lastModifiedBy>thaase@rcnj-ads.ramapo.edu</cp:lastModifiedBy>
  <cp:revision>7</cp:revision>
  <dcterms:created xsi:type="dcterms:W3CDTF">2024-07-31T02:57:19Z</dcterms:created>
  <dcterms:modified xsi:type="dcterms:W3CDTF">2024-07-31T04:52:25Z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