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99" r:id="rId5"/>
    <p:sldId id="294" r:id="rId6"/>
    <p:sldId id="277" r:id="rId7"/>
    <p:sldId id="304" r:id="rId8"/>
    <p:sldId id="298" r:id="rId9"/>
    <p:sldId id="262" r:id="rId10"/>
    <p:sldId id="300" r:id="rId11"/>
    <p:sldId id="295" r:id="rId12"/>
    <p:sldId id="296" r:id="rId13"/>
    <p:sldId id="297" r:id="rId14"/>
    <p:sldId id="302" r:id="rId15"/>
    <p:sldId id="283" r:id="rId16"/>
    <p:sldId id="282" r:id="rId17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8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5B43ADE-3C03-E2CD-7100-6D603313B3A0}" name="Gordon, Ellen" initials="EG" userId="S::gordone@ohio.edu::21b83a56-4a93-4030-9a9d-16ca75b8c73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0129"/>
    <a:srgbClr val="174C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78" autoAdjust="0"/>
    <p:restoredTop sz="90822" autoAdjust="0"/>
  </p:normalViewPr>
  <p:slideViewPr>
    <p:cSldViewPr showGuides="1">
      <p:cViewPr varScale="1">
        <p:scale>
          <a:sx n="115" d="100"/>
          <a:sy n="115" d="100"/>
        </p:scale>
        <p:origin x="1184" y="192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RCNJ-Home.RCNJ-ADS.ramapo.edu\Home\thaase\Scoreboard%20Papers\Viz-Threshold%20Project\Data%20Files\Viz%20no%20thresh%20vs%20old%20semester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RCNJ-Home.RCNJ-ADS.ramapo.edu\Home\thaase\Scoreboard%20Papers\Viz-Threshold%20Project\Data%20Files\Viz%20no%20thresh%20vs%20old%20semester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ordone\Dropbox\R-Visualizing%20Hypotheses\Fall%202025%20Studies\Data%20Analysis\Exam%203%20Data%20Analysi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RCNJ-Home.RCNJ-ADS.ramapo.edu\Home\thaase\Scoreboard%20Papers\Viz-Threshold%20Project\Data%20Files\Viz%20no%20thresh%20vs%20old%20semester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Visualization</a:t>
            </a:r>
            <a:r>
              <a:rPr lang="en-US" baseline="0"/>
              <a:t> Tools Comparison: Exam 2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exam2!$B$26</c:f>
              <c:strCache>
                <c:ptCount val="1"/>
                <c:pt idx="0">
                  <c:v>Spring/Fall 2024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exam2!$A$27:$A$31</c:f>
              <c:strCache>
                <c:ptCount val="5"/>
                <c:pt idx="0">
                  <c:v>90–100</c:v>
                </c:pt>
                <c:pt idx="1">
                  <c:v>80–&lt;90</c:v>
                </c:pt>
                <c:pt idx="2">
                  <c:v>70–&lt;80</c:v>
                </c:pt>
                <c:pt idx="3">
                  <c:v>60–&lt;70</c:v>
                </c:pt>
                <c:pt idx="4">
                  <c:v>&lt;60</c:v>
                </c:pt>
              </c:strCache>
            </c:strRef>
          </c:cat>
          <c:val>
            <c:numRef>
              <c:f>exam2!$B$27:$B$31</c:f>
              <c:numCache>
                <c:formatCode>0.0%</c:formatCode>
                <c:ptCount val="5"/>
                <c:pt idx="0">
                  <c:v>0.19</c:v>
                </c:pt>
                <c:pt idx="1">
                  <c:v>0.23</c:v>
                </c:pt>
                <c:pt idx="2">
                  <c:v>0.17</c:v>
                </c:pt>
                <c:pt idx="3">
                  <c:v>0.2</c:v>
                </c:pt>
                <c:pt idx="4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5F-4465-B13F-98A4CC1AA34D}"/>
            </c:ext>
          </c:extLst>
        </c:ser>
        <c:ser>
          <c:idx val="1"/>
          <c:order val="1"/>
          <c:tx>
            <c:strRef>
              <c:f>exam2!$C$26</c:f>
              <c:strCache>
                <c:ptCount val="1"/>
                <c:pt idx="0">
                  <c:v>Fall 2025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exam2!$A$27:$A$31</c:f>
              <c:strCache>
                <c:ptCount val="5"/>
                <c:pt idx="0">
                  <c:v>90–100</c:v>
                </c:pt>
                <c:pt idx="1">
                  <c:v>80–&lt;90</c:v>
                </c:pt>
                <c:pt idx="2">
                  <c:v>70–&lt;80</c:v>
                </c:pt>
                <c:pt idx="3">
                  <c:v>60–&lt;70</c:v>
                </c:pt>
                <c:pt idx="4">
                  <c:v>&lt;60</c:v>
                </c:pt>
              </c:strCache>
            </c:strRef>
          </c:cat>
          <c:val>
            <c:numRef>
              <c:f>exam2!$C$27:$C$31</c:f>
              <c:numCache>
                <c:formatCode>0.0%</c:formatCode>
                <c:ptCount val="5"/>
                <c:pt idx="0">
                  <c:v>0.53333333333333333</c:v>
                </c:pt>
                <c:pt idx="1">
                  <c:v>0.16666666666666671</c:v>
                </c:pt>
                <c:pt idx="2">
                  <c:v>0.1333333333333333</c:v>
                </c:pt>
                <c:pt idx="3">
                  <c:v>3.3333333333333333E-2</c:v>
                </c:pt>
                <c:pt idx="4">
                  <c:v>0.1333333333333333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5F-4465-B13F-98A4CC1AA3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95942079"/>
        <c:axId val="595946239"/>
      </c:barChart>
      <c:catAx>
        <c:axId val="5959420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5946239"/>
        <c:crosses val="autoZero"/>
        <c:auto val="1"/>
        <c:lblAlgn val="ctr"/>
        <c:lblOffset val="100"/>
        <c:noMultiLvlLbl val="0"/>
      </c:catAx>
      <c:valAx>
        <c:axId val="5959462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59420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Visualization Tools Comparison: Exam 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exam3!$B$26</c:f>
              <c:strCache>
                <c:ptCount val="1"/>
                <c:pt idx="0">
                  <c:v>Spring/Fall 2024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exam3!$A$27:$A$31</c:f>
              <c:strCache>
                <c:ptCount val="5"/>
                <c:pt idx="0">
                  <c:v>90–100</c:v>
                </c:pt>
                <c:pt idx="1">
                  <c:v>80–&lt;90</c:v>
                </c:pt>
                <c:pt idx="2">
                  <c:v>70–&lt;80</c:v>
                </c:pt>
                <c:pt idx="3">
                  <c:v>60–&lt;70</c:v>
                </c:pt>
                <c:pt idx="4">
                  <c:v>&lt;60</c:v>
                </c:pt>
              </c:strCache>
            </c:strRef>
          </c:cat>
          <c:val>
            <c:numRef>
              <c:f>exam3!$B$27:$B$31</c:f>
              <c:numCache>
                <c:formatCode>0.0%</c:formatCode>
                <c:ptCount val="5"/>
                <c:pt idx="0">
                  <c:v>0.1</c:v>
                </c:pt>
                <c:pt idx="1">
                  <c:v>0.24</c:v>
                </c:pt>
                <c:pt idx="2">
                  <c:v>0.14000000000000001</c:v>
                </c:pt>
                <c:pt idx="3">
                  <c:v>0.2</c:v>
                </c:pt>
                <c:pt idx="4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F9-4879-81B1-E6983A3EE145}"/>
            </c:ext>
          </c:extLst>
        </c:ser>
        <c:ser>
          <c:idx val="1"/>
          <c:order val="1"/>
          <c:tx>
            <c:strRef>
              <c:f>exam3!$C$26</c:f>
              <c:strCache>
                <c:ptCount val="1"/>
                <c:pt idx="0">
                  <c:v>Fall 2025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exam3!$A$27:$A$31</c:f>
              <c:strCache>
                <c:ptCount val="5"/>
                <c:pt idx="0">
                  <c:v>90–100</c:v>
                </c:pt>
                <c:pt idx="1">
                  <c:v>80–&lt;90</c:v>
                </c:pt>
                <c:pt idx="2">
                  <c:v>70–&lt;80</c:v>
                </c:pt>
                <c:pt idx="3">
                  <c:v>60–&lt;70</c:v>
                </c:pt>
                <c:pt idx="4">
                  <c:v>&lt;60</c:v>
                </c:pt>
              </c:strCache>
            </c:strRef>
          </c:cat>
          <c:val>
            <c:numRef>
              <c:f>exam3!$C$27:$C$31</c:f>
              <c:numCache>
                <c:formatCode>0.0%</c:formatCode>
                <c:ptCount val="5"/>
                <c:pt idx="0">
                  <c:v>0.2</c:v>
                </c:pt>
                <c:pt idx="1">
                  <c:v>0.2</c:v>
                </c:pt>
                <c:pt idx="2">
                  <c:v>0.23333333333333331</c:v>
                </c:pt>
                <c:pt idx="3">
                  <c:v>0.26666666666666672</c:v>
                </c:pt>
                <c:pt idx="4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4F9-4879-81B1-E6983A3EE1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95123711"/>
        <c:axId val="595124543"/>
      </c:barChart>
      <c:catAx>
        <c:axId val="5951237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5124543"/>
        <c:crosses val="autoZero"/>
        <c:auto val="1"/>
        <c:lblAlgn val="ctr"/>
        <c:lblOffset val="100"/>
        <c:noMultiLvlLbl val="0"/>
      </c:catAx>
      <c:valAx>
        <c:axId val="5951245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51237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Exam 3 Grade Averages (Ohio University)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1"/>
        <c:ser>
          <c:idx val="0"/>
          <c:order val="0"/>
          <c:spPr>
            <a:solidFill>
              <a:srgbClr val="00B05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281-4DC9-8787-01FD46358D28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281-4DC9-8787-01FD46358D28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281-4DC9-8787-01FD46358D2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Analysis!$F$3:$H$3</c:f>
              <c:strCache>
                <c:ptCount val="3"/>
                <c:pt idx="0">
                  <c:v>Spring 2024 (No visualizations)</c:v>
                </c:pt>
                <c:pt idx="1">
                  <c:v>Spring 2025 (Draft Template)</c:v>
                </c:pt>
                <c:pt idx="2">
                  <c:v>Fall 2025 (Final Template)</c:v>
                </c:pt>
              </c:strCache>
            </c:strRef>
          </c:cat>
          <c:val>
            <c:numRef>
              <c:f>Analysis!$F$4:$H$4</c:f>
              <c:numCache>
                <c:formatCode>0%</c:formatCode>
                <c:ptCount val="3"/>
                <c:pt idx="0">
                  <c:v>0.81818811096433242</c:v>
                </c:pt>
                <c:pt idx="1">
                  <c:v>0.76034833887043218</c:v>
                </c:pt>
                <c:pt idx="2">
                  <c:v>0.78929702380952338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281-4DC9-8787-01FD46358D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42012592"/>
        <c:axId val="1542009712"/>
      </c:barChart>
      <c:catAx>
        <c:axId val="1542012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2009712"/>
        <c:crosses val="autoZero"/>
        <c:auto val="1"/>
        <c:lblAlgn val="ctr"/>
        <c:lblOffset val="100"/>
        <c:noMultiLvlLbl val="0"/>
      </c:catAx>
      <c:valAx>
        <c:axId val="1542009712"/>
        <c:scaling>
          <c:orientation val="minMax"/>
          <c:max val="1"/>
          <c:min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2012592"/>
        <c:crosses val="autoZero"/>
        <c:crossBetween val="between"/>
      </c:valAx>
      <c:spPr>
        <a:noFill/>
        <a:ln w="12700">
          <a:solidFill>
            <a:schemeClr val="tx1"/>
          </a:solidFill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38100"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Visualization Tools Comparison:</a:t>
            </a:r>
            <a:r>
              <a:rPr lang="en-US" baseline="0"/>
              <a:t> Exam 1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exam1!$B$26</c:f>
              <c:strCache>
                <c:ptCount val="1"/>
                <c:pt idx="0">
                  <c:v>Spring/Fall 2024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exam1!$A$27:$A$31</c:f>
              <c:strCache>
                <c:ptCount val="5"/>
                <c:pt idx="0">
                  <c:v>90–100</c:v>
                </c:pt>
                <c:pt idx="1">
                  <c:v>80–&lt;90</c:v>
                </c:pt>
                <c:pt idx="2">
                  <c:v>70–&lt;80</c:v>
                </c:pt>
                <c:pt idx="3">
                  <c:v>60–&lt;70</c:v>
                </c:pt>
                <c:pt idx="4">
                  <c:v>&lt;60</c:v>
                </c:pt>
              </c:strCache>
            </c:strRef>
          </c:cat>
          <c:val>
            <c:numRef>
              <c:f>exam1!$B$27:$B$31</c:f>
              <c:numCache>
                <c:formatCode>0.0%</c:formatCode>
                <c:ptCount val="5"/>
                <c:pt idx="0">
                  <c:v>0.32</c:v>
                </c:pt>
                <c:pt idx="1">
                  <c:v>0.26</c:v>
                </c:pt>
                <c:pt idx="2">
                  <c:v>0.14000000000000001</c:v>
                </c:pt>
                <c:pt idx="3">
                  <c:v>0.11</c:v>
                </c:pt>
                <c:pt idx="4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EE-4070-9B80-6D1C26D66687}"/>
            </c:ext>
          </c:extLst>
        </c:ser>
        <c:ser>
          <c:idx val="1"/>
          <c:order val="1"/>
          <c:tx>
            <c:strRef>
              <c:f>exam1!$C$26</c:f>
              <c:strCache>
                <c:ptCount val="1"/>
                <c:pt idx="0">
                  <c:v>Fall 2025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exam1!$A$27:$A$31</c:f>
              <c:strCache>
                <c:ptCount val="5"/>
                <c:pt idx="0">
                  <c:v>90–100</c:v>
                </c:pt>
                <c:pt idx="1">
                  <c:v>80–&lt;90</c:v>
                </c:pt>
                <c:pt idx="2">
                  <c:v>70–&lt;80</c:v>
                </c:pt>
                <c:pt idx="3">
                  <c:v>60–&lt;70</c:v>
                </c:pt>
                <c:pt idx="4">
                  <c:v>&lt;60</c:v>
                </c:pt>
              </c:strCache>
            </c:strRef>
          </c:cat>
          <c:val>
            <c:numRef>
              <c:f>exam1!$C$27:$C$31</c:f>
              <c:numCache>
                <c:formatCode>0.0%</c:formatCode>
                <c:ptCount val="5"/>
                <c:pt idx="0">
                  <c:v>0.2</c:v>
                </c:pt>
                <c:pt idx="1">
                  <c:v>0.2</c:v>
                </c:pt>
                <c:pt idx="2">
                  <c:v>0.26666666666666672</c:v>
                </c:pt>
                <c:pt idx="3">
                  <c:v>0.2</c:v>
                </c:pt>
                <c:pt idx="4">
                  <c:v>0.1333333333333333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EE-4070-9B80-6D1C26D666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8217071"/>
        <c:axId val="348202095"/>
      </c:barChart>
      <c:catAx>
        <c:axId val="3482170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8202095"/>
        <c:crosses val="autoZero"/>
        <c:auto val="1"/>
        <c:lblAlgn val="ctr"/>
        <c:lblOffset val="100"/>
        <c:noMultiLvlLbl val="0"/>
      </c:catAx>
      <c:valAx>
        <c:axId val="3482020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82170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CE221E-83ED-4F6C-BA5F-3F9E6FDB6953}" type="datetimeFigureOut">
              <a:rPr lang="en-US"/>
              <a:t>3/4/26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4CBEF8-5CDE-472B-839B-B8BB0C881006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32892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53E5F-CE67-483C-A264-F17AC70E9CA2}" type="datetimeFigureOut">
              <a:rPr lang="en-US"/>
              <a:t>3/4/26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B98AFB-CB0D-4DFE-87B9-B4B0D0DE73C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2805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4" y="533400"/>
            <a:ext cx="5029200" cy="2514601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2" y="3403600"/>
            <a:ext cx="5029201" cy="1397000"/>
          </a:xfr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t>3/4/26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475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t>3/4/26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809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61412" y="533400"/>
            <a:ext cx="2362201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5213" y="533400"/>
            <a:ext cx="7467599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t>3/4/26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824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t>3/4/26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2915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4" y="533400"/>
            <a:ext cx="8686800" cy="2286000"/>
          </a:xfrm>
        </p:spPr>
        <p:txBody>
          <a:bodyPr anchor="b">
            <a:normAutofit/>
          </a:bodyPr>
          <a:lstStyle>
            <a:lvl1pPr algn="l">
              <a:defRPr sz="5400" b="1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3124200"/>
            <a:ext cx="8686800" cy="1371600"/>
          </a:xfrm>
        </p:spPr>
        <p:txBody>
          <a:bodyPr anchor="t">
            <a:normAutofit/>
          </a:bodyPr>
          <a:lstStyle>
            <a:lvl1pPr marL="0" indent="0">
              <a:spcBef>
                <a:spcPts val="60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t>3/4/26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0133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8800"/>
            <a:ext cx="4251960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598" y="1828800"/>
            <a:ext cx="4251960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t>3/4/26</a:t>
            </a:fld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1370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3" y="1828799"/>
            <a:ext cx="4251960" cy="685801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5213" y="2590800"/>
            <a:ext cx="4251960" cy="3429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00053" y="1828799"/>
            <a:ext cx="4251960" cy="685801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00053" y="2590800"/>
            <a:ext cx="4251960" cy="3429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t>3/4/26</a:t>
            </a:fld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0078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t>3/4/26</a:t>
            </a:fld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715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t>3/4/26</a:t>
            </a:fld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153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3" y="533400"/>
            <a:ext cx="4114800" cy="1524000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813" y="533400"/>
            <a:ext cx="586740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2209800"/>
            <a:ext cx="4114800" cy="38100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t>3/4/26</a:t>
            </a:fld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0171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3" y="533400"/>
            <a:ext cx="4114800" cy="1524000"/>
          </a:xfrm>
        </p:spPr>
        <p:txBody>
          <a:bodyPr anchor="b">
            <a:noAutofit/>
          </a:bodyPr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865812" y="533400"/>
            <a:ext cx="5780173" cy="5791200"/>
          </a:xfrm>
          <a:ln w="50800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2209800"/>
            <a:ext cx="4114800" cy="38100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960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533400"/>
            <a:ext cx="8686801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2" y="1828800"/>
            <a:ext cx="8686801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5213" y="6155267"/>
            <a:ext cx="5653087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2612" y="6155267"/>
            <a:ext cx="1371600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E0FA9E5-6744-4841-888F-9E7CC0C2B7EC}" type="datetimeFigureOut">
              <a:rPr lang="en-US" smtClean="0"/>
              <a:pPr/>
              <a:t>3/4/26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2812" y="6155267"/>
            <a:ext cx="1219201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AEAE4A8-A6E5-453E-B946-FB774B73F4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054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7724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6012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097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23444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37160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50876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64592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coreboardexcel.com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9F6A4-C982-44D3-87C3-73D2C7AE0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212" y="0"/>
            <a:ext cx="12012613" cy="1739153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3200" dirty="0"/>
              <a:t>Real-Time Data Visualization in Statistics Education</a:t>
            </a:r>
            <a:br>
              <a:rPr lang="en-US" sz="3200" b="0" dirty="0"/>
            </a:br>
            <a:br>
              <a:rPr lang="en-US" sz="2400" b="0" dirty="0"/>
            </a:br>
            <a:r>
              <a:rPr lang="en-US" sz="2400" b="0" dirty="0"/>
              <a:t>Enhancing Conceptual Understanding Through Interactive Visual Feedback using Scoreboard for Excel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041A20-0812-4ECF-8E4B-A14974883D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212" y="2590800"/>
            <a:ext cx="4800600" cy="2438400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r>
              <a:rPr lang="en-US" dirty="0"/>
              <a:t>Raymond Frost, Ohio Univ</a:t>
            </a:r>
          </a:p>
          <a:p>
            <a:r>
              <a:rPr lang="en-US" dirty="0"/>
              <a:t>Timothy Haase, Ramapo College</a:t>
            </a:r>
          </a:p>
          <a:p>
            <a:r>
              <a:rPr lang="en-US" dirty="0"/>
              <a:t>Janna </a:t>
            </a:r>
            <a:r>
              <a:rPr lang="en-US" dirty="0" err="1"/>
              <a:t>Chimeli</a:t>
            </a:r>
            <a:r>
              <a:rPr lang="en-US" dirty="0"/>
              <a:t>, Ohio Univ</a:t>
            </a:r>
          </a:p>
          <a:p>
            <a:r>
              <a:rPr lang="en-US" dirty="0"/>
              <a:t>Ellen Gordon, Ohio Univ</a:t>
            </a:r>
          </a:p>
          <a:p>
            <a:r>
              <a:rPr lang="en-US" dirty="0"/>
              <a:t>Lauren </a:t>
            </a:r>
            <a:r>
              <a:rPr lang="en-US" dirty="0" err="1"/>
              <a:t>Kenyo</a:t>
            </a:r>
            <a:r>
              <a:rPr lang="en-US" dirty="0"/>
              <a:t>, Ohio Univ</a:t>
            </a:r>
          </a:p>
          <a:p>
            <a:r>
              <a:rPr lang="en-US" dirty="0"/>
              <a:t>Vic Matta, Ohio Univ</a:t>
            </a:r>
          </a:p>
          <a:p>
            <a:r>
              <a:rPr lang="en-US" dirty="0"/>
              <a:t>Adam Moyer, Ohio Univ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53F2E4-185C-40F7-9281-08D7ED8AE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5225" y="1721224"/>
            <a:ext cx="34036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5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12B35-6EFD-44ED-84A7-E25FAFE91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2" y="-7172"/>
            <a:ext cx="10134601" cy="1066800"/>
          </a:xfrm>
        </p:spPr>
        <p:txBody>
          <a:bodyPr/>
          <a:lstStyle/>
          <a:p>
            <a:r>
              <a:rPr lang="en-US" dirty="0"/>
              <a:t>Controlling for Student Knowledge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54A226-7AB7-45EB-9510-FCF0F1318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6412" y="1447800"/>
            <a:ext cx="3810001" cy="4572000"/>
          </a:xfrm>
        </p:spPr>
        <p:txBody>
          <a:bodyPr>
            <a:normAutofit/>
          </a:bodyPr>
          <a:lstStyle/>
          <a:p>
            <a:r>
              <a:rPr lang="en-US" sz="2400" dirty="0"/>
              <a:t>Regress with Student Controls</a:t>
            </a:r>
          </a:p>
          <a:p>
            <a:pPr lvl="1"/>
            <a:r>
              <a:rPr lang="en-US" sz="2000" dirty="0"/>
              <a:t>GPA</a:t>
            </a:r>
          </a:p>
          <a:p>
            <a:pPr lvl="2"/>
            <a:r>
              <a:rPr lang="en-US" sz="1800" dirty="0"/>
              <a:t>Romer (1993)</a:t>
            </a:r>
          </a:p>
          <a:p>
            <a:pPr lvl="2"/>
            <a:r>
              <a:rPr lang="en-US" sz="1800" dirty="0"/>
              <a:t>Proxy for underlying ability and motivation</a:t>
            </a:r>
          </a:p>
          <a:p>
            <a:pPr lvl="2"/>
            <a:r>
              <a:rPr lang="en-US" sz="1800" dirty="0"/>
              <a:t>Pre-determined exogenous measure</a:t>
            </a:r>
          </a:p>
          <a:p>
            <a:pPr lvl="1"/>
            <a:r>
              <a:rPr lang="en-US" sz="2000" dirty="0"/>
              <a:t>Prerequisite</a:t>
            </a:r>
          </a:p>
          <a:p>
            <a:pPr lvl="2"/>
            <a:r>
              <a:rPr lang="en-US" sz="1800" dirty="0"/>
              <a:t>1: Elementary Prob &amp; Stats</a:t>
            </a:r>
          </a:p>
          <a:p>
            <a:pPr lvl="2"/>
            <a:r>
              <a:rPr lang="en-US" sz="1800" dirty="0"/>
              <a:t>0: Other</a:t>
            </a:r>
          </a:p>
          <a:p>
            <a:endParaRPr lang="en-US" sz="2400" dirty="0"/>
          </a:p>
          <a:p>
            <a:pPr marL="594360" lvl="2" indent="0">
              <a:buNone/>
            </a:pPr>
            <a:endParaRPr lang="en-US" sz="18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4A78346-BAD9-4EC6-B5BB-F0F9196A20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505120"/>
              </p:ext>
            </p:extLst>
          </p:nvPr>
        </p:nvGraphicFramePr>
        <p:xfrm>
          <a:off x="760412" y="1295396"/>
          <a:ext cx="5850161" cy="4876807"/>
        </p:xfrm>
        <a:graphic>
          <a:graphicData uri="http://schemas.openxmlformats.org/drawingml/2006/table">
            <a:tbl>
              <a:tblPr/>
              <a:tblGrid>
                <a:gridCol w="2496323">
                  <a:extLst>
                    <a:ext uri="{9D8B030D-6E8A-4147-A177-3AD203B41FA5}">
                      <a16:colId xmlns:a16="http://schemas.microsoft.com/office/drawing/2014/main" val="2699371357"/>
                    </a:ext>
                  </a:extLst>
                </a:gridCol>
                <a:gridCol w="1676919">
                  <a:extLst>
                    <a:ext uri="{9D8B030D-6E8A-4147-A177-3AD203B41FA5}">
                      <a16:colId xmlns:a16="http://schemas.microsoft.com/office/drawing/2014/main" val="1035569977"/>
                    </a:ext>
                  </a:extLst>
                </a:gridCol>
                <a:gridCol w="1676919">
                  <a:extLst>
                    <a:ext uri="{9D8B030D-6E8A-4147-A177-3AD203B41FA5}">
                      <a16:colId xmlns:a16="http://schemas.microsoft.com/office/drawing/2014/main" val="1778870999"/>
                    </a:ext>
                  </a:extLst>
                </a:gridCol>
              </a:tblGrid>
              <a:tr h="28687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(1)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(2)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7704402"/>
                  </a:ext>
                </a:extLst>
              </a:tr>
              <a:tr h="28687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Variable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Exam #2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Exam #3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7710645"/>
                  </a:ext>
                </a:extLst>
              </a:tr>
              <a:tr h="286871"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5504602"/>
                  </a:ext>
                </a:extLst>
              </a:tr>
              <a:tr h="286871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Visualization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13.098***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2.957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1398041"/>
                  </a:ext>
                </a:extLst>
              </a:tr>
              <a:tr h="2868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(2.693)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(3.009)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1146409"/>
                  </a:ext>
                </a:extLst>
              </a:tr>
              <a:tr h="286871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GPA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21.432***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19.917***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7606151"/>
                  </a:ext>
                </a:extLst>
              </a:tr>
              <a:tr h="2868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(3.334)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(3.730)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3614532"/>
                  </a:ext>
                </a:extLst>
              </a:tr>
              <a:tr h="286871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Prerequisite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6.865**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1.851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4854027"/>
                  </a:ext>
                </a:extLst>
              </a:tr>
              <a:tr h="2868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(3.113)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(3.479)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241562"/>
                  </a:ext>
                </a:extLst>
              </a:tr>
              <a:tr h="286871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Intercept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-5.679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1.401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7570602"/>
                  </a:ext>
                </a:extLst>
              </a:tr>
              <a:tr h="2868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(12.485)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(13.955)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4823807"/>
                  </a:ext>
                </a:extLst>
              </a:tr>
              <a:tr h="286871">
                <a:tc>
                  <a:txBody>
                    <a:bodyPr/>
                    <a:lstStyle/>
                    <a:p>
                      <a:pPr algn="l" fontAlgn="ctr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8216888"/>
                  </a:ext>
                </a:extLst>
              </a:tr>
              <a:tr h="28687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Observations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4865813"/>
                  </a:ext>
                </a:extLst>
              </a:tr>
              <a:tr h="28687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R-squared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0.343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0.200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441998"/>
                  </a:ext>
                </a:extLst>
              </a:tr>
              <a:tr h="28687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Adj. R-squared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0.326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0.179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8367521"/>
                  </a:ext>
                </a:extLst>
              </a:tr>
              <a:tr h="28687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F-statistic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20.22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9.66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78488"/>
                  </a:ext>
                </a:extLst>
              </a:tr>
              <a:tr h="28687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RMSE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14.66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16.39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58811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282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FF541-F69E-F880-536D-8879AF970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212" y="381000"/>
            <a:ext cx="11277600" cy="13716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OU Finding #1</a:t>
            </a:r>
            <a:r>
              <a:rPr lang="en-US" dirty="0"/>
              <a:t>:  Visualizations allowed us to drastically increase the size and complexity of the exam, primarily through an increase in the number of conceptual questions, without taking a significant hit to exam grades.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DFB3F3A-CBCF-3BAF-7CA7-3B6D49550D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4994872"/>
              </p:ext>
            </p:extLst>
          </p:nvPr>
        </p:nvGraphicFramePr>
        <p:xfrm>
          <a:off x="2559570" y="2666495"/>
          <a:ext cx="6400800" cy="41551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DC6447D7-BE9F-BC97-9A40-5137496CC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7190" y="1295400"/>
            <a:ext cx="7649643" cy="12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8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80064" cy="8382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appreciate any comments, questions, or feedback</a:t>
            </a:r>
            <a:endParaRPr lang="en-US" sz="40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5612" y="1676400"/>
            <a:ext cx="1981200" cy="990600"/>
          </a:xfrm>
          <a:solidFill>
            <a:schemeClr val="bg1">
              <a:lumMod val="85000"/>
              <a:alpha val="60000"/>
            </a:schemeClr>
          </a:solidFill>
        </p:spPr>
        <p:txBody>
          <a:bodyPr>
            <a:normAutofit/>
          </a:bodyPr>
          <a:lstStyle/>
          <a:p>
            <a:r>
              <a:rPr lang="en-US" sz="1600" i="1" dirty="0"/>
              <a:t>Sincerely, </a:t>
            </a:r>
          </a:p>
          <a:p>
            <a:r>
              <a:rPr lang="en-US" sz="1600" i="1" dirty="0"/>
              <a:t>The Ohio Gang and Redbeard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4B1E7A-F189-4A75-AACD-72BC21331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712" y="838200"/>
            <a:ext cx="90297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65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52E60-BD65-4DDC-8485-3F951102E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313764"/>
            <a:ext cx="9443664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Comparison: Visualization Tools</a:t>
            </a:r>
            <a:br>
              <a:rPr lang="en-US" dirty="0"/>
            </a:br>
            <a:r>
              <a:rPr lang="en-US" dirty="0"/>
              <a:t>Exam: Frequency Dist., Numerical Stats, Prob. Theory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A6E4E35-ABF5-4047-9972-BDE957E1B2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6065669"/>
              </p:ext>
            </p:extLst>
          </p:nvPr>
        </p:nvGraphicFramePr>
        <p:xfrm>
          <a:off x="303212" y="1600200"/>
          <a:ext cx="54102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B8B0798-141F-46A5-B03A-9A7CABF0B4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7739101"/>
              </p:ext>
            </p:extLst>
          </p:nvPr>
        </p:nvGraphicFramePr>
        <p:xfrm>
          <a:off x="6551612" y="1219200"/>
          <a:ext cx="4165600" cy="2228850"/>
        </p:xfrm>
        <a:graphic>
          <a:graphicData uri="http://schemas.openxmlformats.org/drawingml/2006/table">
            <a:tbl>
              <a:tblPr/>
              <a:tblGrid>
                <a:gridCol w="1281723">
                  <a:extLst>
                    <a:ext uri="{9D8B030D-6E8A-4147-A177-3AD203B41FA5}">
                      <a16:colId xmlns:a16="http://schemas.microsoft.com/office/drawing/2014/main" val="2067317957"/>
                    </a:ext>
                  </a:extLst>
                </a:gridCol>
                <a:gridCol w="1281723">
                  <a:extLst>
                    <a:ext uri="{9D8B030D-6E8A-4147-A177-3AD203B41FA5}">
                      <a16:colId xmlns:a16="http://schemas.microsoft.com/office/drawing/2014/main" val="1571216649"/>
                    </a:ext>
                  </a:extLst>
                </a:gridCol>
                <a:gridCol w="1602154">
                  <a:extLst>
                    <a:ext uri="{9D8B030D-6E8A-4147-A177-3AD203B41FA5}">
                      <a16:colId xmlns:a16="http://schemas.microsoft.com/office/drawing/2014/main" val="2395338914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Score group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Spring/Fall 2024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Fall 2025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256879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90–100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6687074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80–&lt;90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7742948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70–&lt;80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9122276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60–&lt;70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154724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&lt;60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9508648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84E5D66-A4AD-442A-B6B1-A164357AC1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3284577"/>
              </p:ext>
            </p:extLst>
          </p:nvPr>
        </p:nvGraphicFramePr>
        <p:xfrm>
          <a:off x="6551612" y="3630258"/>
          <a:ext cx="4165600" cy="2228848"/>
        </p:xfrm>
        <a:graphic>
          <a:graphicData uri="http://schemas.openxmlformats.org/drawingml/2006/table">
            <a:tbl>
              <a:tblPr/>
              <a:tblGrid>
                <a:gridCol w="1281723">
                  <a:extLst>
                    <a:ext uri="{9D8B030D-6E8A-4147-A177-3AD203B41FA5}">
                      <a16:colId xmlns:a16="http://schemas.microsoft.com/office/drawing/2014/main" val="815282747"/>
                    </a:ext>
                  </a:extLst>
                </a:gridCol>
                <a:gridCol w="1281723">
                  <a:extLst>
                    <a:ext uri="{9D8B030D-6E8A-4147-A177-3AD203B41FA5}">
                      <a16:colId xmlns:a16="http://schemas.microsoft.com/office/drawing/2014/main" val="4136084092"/>
                    </a:ext>
                  </a:extLst>
                </a:gridCol>
                <a:gridCol w="1602154">
                  <a:extLst>
                    <a:ext uri="{9D8B030D-6E8A-4147-A177-3AD203B41FA5}">
                      <a16:colId xmlns:a16="http://schemas.microsoft.com/office/drawing/2014/main" val="1078197924"/>
                    </a:ext>
                  </a:extLst>
                </a:gridCol>
              </a:tblGrid>
              <a:tr h="27860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Statistic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Spring/Fall 2024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Fall 2025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5578760"/>
                  </a:ext>
                </a:extLst>
              </a:tr>
              <a:tr h="278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9361849"/>
                  </a:ext>
                </a:extLst>
              </a:tr>
              <a:tr h="278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77.637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74.71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6714163"/>
                  </a:ext>
                </a:extLst>
              </a:tr>
              <a:tr h="278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5021510"/>
                  </a:ext>
                </a:extLst>
              </a:tr>
              <a:tr h="278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Std Dev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19.750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15.833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0615694"/>
                  </a:ext>
                </a:extLst>
              </a:tr>
              <a:tr h="278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Skewness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-1.016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-0.331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7220095"/>
                  </a:ext>
                </a:extLst>
              </a:tr>
              <a:tr h="278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1334528"/>
                  </a:ext>
                </a:extLst>
              </a:tr>
              <a:tr h="278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93637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317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AD11D-A57C-46D5-9F19-8341077B3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2" y="76200"/>
            <a:ext cx="8686801" cy="762000"/>
          </a:xfrm>
        </p:spPr>
        <p:txBody>
          <a:bodyPr/>
          <a:lstStyle/>
          <a:p>
            <a:r>
              <a:rPr lang="en-US" dirty="0"/>
              <a:t>Scoreboard in Action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51B3CF-202D-450F-A4EE-5A80CA7C9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212" y="892902"/>
            <a:ext cx="9144000" cy="2307498"/>
          </a:xfrm>
        </p:spPr>
        <p:txBody>
          <a:bodyPr>
            <a:normAutofit/>
          </a:bodyPr>
          <a:lstStyle/>
          <a:p>
            <a:r>
              <a:rPr lang="en-US" sz="2400" dirty="0"/>
              <a:t>Evidence of classroom success in stats:</a:t>
            </a:r>
          </a:p>
          <a:p>
            <a:pPr lvl="1"/>
            <a:r>
              <a:rPr lang="en-US" sz="2000" dirty="0"/>
              <a:t>Increases learning for all students</a:t>
            </a:r>
          </a:p>
          <a:p>
            <a:pPr lvl="1"/>
            <a:r>
              <a:rPr lang="en-US" sz="2000" dirty="0"/>
              <a:t>Levels the playing field for students lacking prior stats or Excel knowledge</a:t>
            </a:r>
          </a:p>
          <a:p>
            <a:pPr lvl="2"/>
            <a:r>
              <a:rPr lang="en-US" sz="1800" dirty="0"/>
              <a:t>Haase, Moyer, and Frost (2025) </a:t>
            </a:r>
            <a:r>
              <a:rPr lang="en-US" sz="1800" i="1" dirty="0"/>
              <a:t>Journal of Education for Business</a:t>
            </a:r>
            <a:endParaRPr lang="en-US" sz="1800" i="1" u="sng" dirty="0"/>
          </a:p>
          <a:p>
            <a:pPr lvl="2"/>
            <a:r>
              <a:rPr lang="en-US" sz="1800" dirty="0"/>
              <a:t>Haase, Moyer, Frost, and </a:t>
            </a:r>
            <a:r>
              <a:rPr lang="en-US" sz="1800" dirty="0" err="1"/>
              <a:t>Gonpu</a:t>
            </a:r>
            <a:r>
              <a:rPr lang="en-US" sz="1800" dirty="0"/>
              <a:t> (2025) </a:t>
            </a:r>
            <a:r>
              <a:rPr lang="en-US" sz="1800" i="1" dirty="0"/>
              <a:t>Journal of Research in Business Education</a:t>
            </a:r>
          </a:p>
          <a:p>
            <a:endParaRPr lang="en-US" sz="2400" dirty="0"/>
          </a:p>
        </p:txBody>
      </p:sp>
      <p:pic>
        <p:nvPicPr>
          <p:cNvPr id="3" name="Content Placeholder 4" descr="A screenshot of a spreadsheet&#10;&#10;Description automatically generated">
            <a:extLst>
              <a:ext uri="{FF2B5EF4-FFF2-40B4-BE49-F238E27FC236}">
                <a16:creationId xmlns:a16="http://schemas.microsoft.com/office/drawing/2014/main" id="{33E82026-4818-5987-4598-DB3041F0B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212" y="3962400"/>
            <a:ext cx="8471537" cy="28597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BEFE0F7E-7C3D-3BA3-8ECA-36041872616F}"/>
              </a:ext>
            </a:extLst>
          </p:cNvPr>
          <p:cNvSpPr txBox="1">
            <a:spLocks/>
          </p:cNvSpPr>
          <p:nvPr/>
        </p:nvSpPr>
        <p:spPr>
          <a:xfrm>
            <a:off x="303212" y="2895600"/>
            <a:ext cx="3608798" cy="3276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77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3444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7160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876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4592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Curiosity: </a:t>
            </a:r>
          </a:p>
          <a:p>
            <a:pPr lvl="1"/>
            <a:r>
              <a:rPr lang="en-US" sz="2000" dirty="0"/>
              <a:t>Are we improving understanding?</a:t>
            </a:r>
          </a:p>
          <a:p>
            <a:pPr lvl="2"/>
            <a:r>
              <a:rPr lang="en-US" sz="1800" dirty="0"/>
              <a:t>Or are they auto-piloting formula entry?</a:t>
            </a:r>
          </a:p>
          <a:p>
            <a:r>
              <a:rPr lang="en-US" sz="2400" dirty="0"/>
              <a:t>Including real-time visualizations may bridge that gap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0177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81121-6A49-4BA2-AEE0-6EBE8E8FC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558" y="304800"/>
            <a:ext cx="8686801" cy="1066800"/>
          </a:xfrm>
        </p:spPr>
        <p:txBody>
          <a:bodyPr/>
          <a:lstStyle/>
          <a:p>
            <a:r>
              <a:rPr lang="en-US" dirty="0"/>
              <a:t>Visualization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96E35-9A5E-4140-BD47-D71F8EF1D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9558" y="1619250"/>
            <a:ext cx="8686801" cy="4191000"/>
          </a:xfrm>
        </p:spPr>
        <p:txBody>
          <a:bodyPr/>
          <a:lstStyle/>
          <a:p>
            <a:r>
              <a:rPr lang="en-US" dirty="0"/>
              <a:t>Motivation: If I had $1 for every time I tell students to ‘draw the curve’ ..</a:t>
            </a:r>
          </a:p>
          <a:p>
            <a:pPr marL="45720" indent="0">
              <a:buNone/>
            </a:pPr>
            <a:r>
              <a:rPr lang="en-US" dirty="0"/>
              <a:t>	 I would not need to leave this island.</a:t>
            </a:r>
          </a:p>
          <a:p>
            <a:r>
              <a:rPr lang="en-US" dirty="0"/>
              <a:t>Real-time distributional graphs are constructed as students correctly calculate statistics</a:t>
            </a:r>
          </a:p>
          <a:p>
            <a:pPr lvl="1"/>
            <a:r>
              <a:rPr lang="en-US" dirty="0"/>
              <a:t>Mean, standard deviation, standard error, critical values, etc.</a:t>
            </a:r>
          </a:p>
          <a:p>
            <a:r>
              <a:rPr lang="en-US" dirty="0"/>
              <a:t>Graphs illustrate positioning in distributions</a:t>
            </a:r>
          </a:p>
          <a:p>
            <a:pPr lvl="1"/>
            <a:r>
              <a:rPr lang="en-US" dirty="0"/>
              <a:t>Test statistic, critical values, alpha, p-values, etc.</a:t>
            </a:r>
          </a:p>
          <a:p>
            <a:r>
              <a:rPr lang="en-US" dirty="0"/>
              <a:t>We suspect the visualization would improve learning due to the extra exposure and intuition</a:t>
            </a:r>
          </a:p>
          <a:p>
            <a:r>
              <a:rPr lang="en-US" dirty="0"/>
              <a:t>Are there benefits to these aids?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3CED83-D248-4899-AC19-E9FB6CDC8632}"/>
              </a:ext>
            </a:extLst>
          </p:cNvPr>
          <p:cNvSpPr txBox="1"/>
          <p:nvPr/>
        </p:nvSpPr>
        <p:spPr>
          <a:xfrm>
            <a:off x="1082674" y="6057900"/>
            <a:ext cx="6781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Access the website: </a:t>
            </a:r>
            <a:r>
              <a:rPr lang="en-US" dirty="0">
                <a:hlinkClick r:id="rId2"/>
              </a:rPr>
              <a:t>www.scoreboardexcel.com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89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63687-C8A0-5EB3-67B5-1472579BC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81" y="29308"/>
            <a:ext cx="1981200" cy="1828800"/>
          </a:xfrm>
        </p:spPr>
        <p:txBody>
          <a:bodyPr>
            <a:normAutofit fontScale="90000"/>
          </a:bodyPr>
          <a:lstStyle/>
          <a:p>
            <a:r>
              <a:rPr lang="en-US" dirty="0"/>
              <a:t>Pull Answers from Image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53919C-9A31-C975-235C-69D487B7F0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13" t="20861" r="32401" b="16199"/>
          <a:stretch>
            <a:fillRect/>
          </a:stretch>
        </p:blipFill>
        <p:spPr>
          <a:xfrm>
            <a:off x="1827212" y="228600"/>
            <a:ext cx="10312399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05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83F973-0843-4066-BE70-A661A808A1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51" t="16667" r="7599" b="3699"/>
          <a:stretch>
            <a:fillRect/>
          </a:stretch>
        </p:blipFill>
        <p:spPr>
          <a:xfrm>
            <a:off x="0" y="0"/>
            <a:ext cx="11936509" cy="67896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37B43C-065D-401F-BE63-DDF76DC79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4212" y="5105400"/>
            <a:ext cx="3733800" cy="12192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Auto Build Image from Answers</a:t>
            </a:r>
          </a:p>
        </p:txBody>
      </p:sp>
    </p:spTree>
    <p:extLst>
      <p:ext uri="{BB962C8B-B14F-4D97-AF65-F5344CB8AC3E}">
        <p14:creationId xmlns:p14="http://schemas.microsoft.com/office/powerpoint/2010/main" val="169161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999B1-E837-B2D2-29AB-CB845A064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865" y="123204"/>
            <a:ext cx="1983718" cy="715618"/>
          </a:xfrm>
        </p:spPr>
        <p:txBody>
          <a:bodyPr/>
          <a:lstStyle/>
          <a:p>
            <a:pPr algn="ctr"/>
            <a:r>
              <a:rPr lang="en-US" dirty="0"/>
              <a:t>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624C9-1117-7DD9-F058-E3A6E9423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3" y="1190795"/>
            <a:ext cx="5482513" cy="5232574"/>
          </a:xfrm>
          <a:solidFill>
            <a:srgbClr val="174C38"/>
          </a:solidFill>
        </p:spPr>
        <p:txBody>
          <a:bodyPr>
            <a:normAutofit fontScale="85000" lnSpcReduction="10000"/>
          </a:bodyPr>
          <a:lstStyle/>
          <a:p>
            <a:r>
              <a:rPr lang="en-US" sz="2600" b="1" dirty="0">
                <a:solidFill>
                  <a:schemeClr val="bg1"/>
                </a:solidFill>
              </a:rPr>
              <a:t>Ohio University</a:t>
            </a:r>
          </a:p>
          <a:p>
            <a:r>
              <a:rPr lang="en-US" dirty="0">
                <a:solidFill>
                  <a:schemeClr val="bg1"/>
                </a:solidFill>
              </a:rPr>
              <a:t>Introductory Business Analytics (online &amp; in-person)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~70-100 students per class</a:t>
            </a:r>
          </a:p>
          <a:p>
            <a:r>
              <a:rPr lang="en-US" dirty="0">
                <a:solidFill>
                  <a:schemeClr val="bg1"/>
                </a:solidFill>
              </a:rPr>
              <a:t>OU’s Visualization Journey: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Spring 2024:  No Visualizations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Spring 2025:  Draft Visualization Template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Fall 2025:  Finalized Visualization Template</a:t>
            </a:r>
          </a:p>
          <a:p>
            <a:r>
              <a:rPr lang="en-US" dirty="0">
                <a:solidFill>
                  <a:schemeClr val="bg1"/>
                </a:solidFill>
              </a:rPr>
              <a:t>Dependent Measures (FALL 2025 only):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Homework &amp; Exam Grades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HW survey – included competency quiz and self-report questions (e.g., the dynamic chart helped me learn) 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All classes completed a survey at the end of the HW assignment.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Competency quiz and self-report questions (examples</a:t>
            </a:r>
          </a:p>
          <a:p>
            <a:r>
              <a:rPr lang="en-US" dirty="0">
                <a:solidFill>
                  <a:schemeClr val="bg1"/>
                </a:solidFill>
              </a:rPr>
              <a:t>Research was conducted for one module – One Sample Z test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D39EB39-03F7-4BBB-AE23-39D133BE6E3B}"/>
              </a:ext>
            </a:extLst>
          </p:cNvPr>
          <p:cNvSpPr txBox="1">
            <a:spLocks/>
          </p:cNvSpPr>
          <p:nvPr/>
        </p:nvSpPr>
        <p:spPr>
          <a:xfrm>
            <a:off x="6020518" y="1190795"/>
            <a:ext cx="5482513" cy="5232574"/>
          </a:xfrm>
          <a:prstGeom prst="rect">
            <a:avLst/>
          </a:prstGeom>
          <a:solidFill>
            <a:srgbClr val="950129"/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77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3444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7160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876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4592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</a:rPr>
              <a:t>Ramapo College</a:t>
            </a:r>
          </a:p>
          <a:p>
            <a:r>
              <a:rPr lang="en-US" dirty="0">
                <a:solidFill>
                  <a:schemeClr val="bg1"/>
                </a:solidFill>
              </a:rPr>
              <a:t>Increased usage of Scoreboard beginning Fall 2023 Semester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Assignments (Fall 2023)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Assignments, Exams, In-class exercises (Spring 2024)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Assignments, Exams, In-class exercises (Fall 2024)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In-class exercises included Visual Aids as a ‘dashboard view’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Assignments, Threshold Exams, In-class exercises (Fall 2025)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In-class exercises included real-time adjusting distributional graphs</a:t>
            </a:r>
          </a:p>
          <a:p>
            <a:r>
              <a:rPr lang="en-US" sz="2200" dirty="0">
                <a:solidFill>
                  <a:schemeClr val="bg1"/>
                </a:solidFill>
              </a:rPr>
              <a:t>35 students per class</a:t>
            </a:r>
          </a:p>
          <a:p>
            <a:r>
              <a:rPr lang="en-US" sz="2200" dirty="0">
                <a:solidFill>
                  <a:schemeClr val="bg1"/>
                </a:solidFill>
              </a:rPr>
              <a:t>Same Instructor and course design</a:t>
            </a:r>
          </a:p>
          <a:p>
            <a:r>
              <a:rPr lang="en-US" sz="2200" dirty="0">
                <a:solidFill>
                  <a:schemeClr val="bg1"/>
                </a:solidFill>
              </a:rPr>
              <a:t>Survey completed at semester end</a:t>
            </a:r>
          </a:p>
          <a:p>
            <a:r>
              <a:rPr lang="en-US" dirty="0">
                <a:solidFill>
                  <a:schemeClr val="bg1"/>
                </a:solidFill>
              </a:rPr>
              <a:t>Compare Visualization classes to previous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5DD5B0-D716-4BD8-A7EC-81E09E2014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60" r="15447"/>
          <a:stretch/>
        </p:blipFill>
        <p:spPr>
          <a:xfrm>
            <a:off x="2244368" y="19220"/>
            <a:ext cx="1600200" cy="1171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5D9A91-AB86-4AAB-AAB8-BACEEDBA2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3184" y="0"/>
            <a:ext cx="1457183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6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999B1-E837-B2D2-29AB-CB845A064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6612" y="76200"/>
            <a:ext cx="2212318" cy="791818"/>
          </a:xfrm>
        </p:spPr>
        <p:txBody>
          <a:bodyPr/>
          <a:lstStyle/>
          <a:p>
            <a:pPr algn="ctr"/>
            <a:r>
              <a:rPr lang="en-US" dirty="0"/>
              <a:t>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624C9-1117-7DD9-F058-E3A6E9423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212" y="1199262"/>
            <a:ext cx="5257800" cy="5232574"/>
          </a:xfrm>
          <a:solidFill>
            <a:srgbClr val="174C38"/>
          </a:solidFill>
        </p:spPr>
        <p:txBody>
          <a:bodyPr>
            <a:norm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Ohio University</a:t>
            </a:r>
          </a:p>
          <a:p>
            <a:r>
              <a:rPr lang="en-US" dirty="0">
                <a:solidFill>
                  <a:schemeClr val="bg1"/>
                </a:solidFill>
              </a:rPr>
              <a:t>Increased difficulty of the exam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Increase in the size of the exam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Increase in the number of conceptual questions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Only a slight decrease in exam grades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Survey Questions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The majority of students reported positive experiences with the visualizations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D39EB39-03F7-4BBB-AE23-39D133BE6E3B}"/>
              </a:ext>
            </a:extLst>
          </p:cNvPr>
          <p:cNvSpPr txBox="1">
            <a:spLocks/>
          </p:cNvSpPr>
          <p:nvPr/>
        </p:nvSpPr>
        <p:spPr>
          <a:xfrm>
            <a:off x="5960804" y="1190795"/>
            <a:ext cx="5601942" cy="5241041"/>
          </a:xfrm>
          <a:prstGeom prst="rect">
            <a:avLst/>
          </a:prstGeom>
          <a:solidFill>
            <a:srgbClr val="950129"/>
          </a:solidFill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77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3444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7160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876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4592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olidFill>
                  <a:schemeClr val="bg1"/>
                </a:solidFill>
              </a:rPr>
              <a:t>Ramapo College</a:t>
            </a:r>
          </a:p>
          <a:p>
            <a:r>
              <a:rPr lang="en-US" dirty="0">
                <a:solidFill>
                  <a:schemeClr val="bg1"/>
                </a:solidFill>
              </a:rPr>
              <a:t>Exam Scores: Visualization vs None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Significant increase in exam scores within the Fall 2025 semester (Exams 2 &amp; 3)</a:t>
            </a:r>
          </a:p>
          <a:p>
            <a:r>
              <a:rPr lang="en-US" dirty="0">
                <a:solidFill>
                  <a:schemeClr val="bg1"/>
                </a:solidFill>
              </a:rPr>
              <a:t>Survey Data: control for other factors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GPA: Student Aptitude</a:t>
            </a:r>
          </a:p>
          <a:p>
            <a:pPr lvl="1"/>
            <a:r>
              <a:rPr lang="en-US" dirty="0" err="1">
                <a:solidFill>
                  <a:schemeClr val="bg1"/>
                </a:solidFill>
              </a:rPr>
              <a:t>Prereq</a:t>
            </a:r>
            <a:r>
              <a:rPr lang="en-US" dirty="0">
                <a:solidFill>
                  <a:schemeClr val="bg1"/>
                </a:solidFill>
              </a:rPr>
              <a:t>: Elementary Stats vs Other</a:t>
            </a:r>
          </a:p>
          <a:p>
            <a:r>
              <a:rPr lang="en-US" dirty="0">
                <a:solidFill>
                  <a:schemeClr val="bg1"/>
                </a:solidFill>
              </a:rPr>
              <a:t>Significant Increase remains for Exam #2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Normal Distribution, Sampling Distribution, Confidence Intervals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9588E2-DB1D-452C-83B5-E2398C11E7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60" r="15447"/>
          <a:stretch/>
        </p:blipFill>
        <p:spPr>
          <a:xfrm>
            <a:off x="2244368" y="19220"/>
            <a:ext cx="1600200" cy="1171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E96345-58A7-41F8-9991-A007A72A3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3184" y="0"/>
            <a:ext cx="1457183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7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52E60-BD65-4DDC-8485-3F951102E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313764"/>
            <a:ext cx="9443664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Comparison: Visualization Tools</a:t>
            </a:r>
            <a:br>
              <a:rPr lang="en-US" dirty="0"/>
            </a:br>
            <a:r>
              <a:rPr lang="en-US" dirty="0"/>
              <a:t>Exam: Discrete, Normal, Sampling Distributions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FB4A904-ABCF-4B34-BEF8-116DD98F08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2108619"/>
              </p:ext>
            </p:extLst>
          </p:nvPr>
        </p:nvGraphicFramePr>
        <p:xfrm>
          <a:off x="303212" y="1295400"/>
          <a:ext cx="5562600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649D1F7-726B-4637-926A-A3276E8E7B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017428"/>
              </p:ext>
            </p:extLst>
          </p:nvPr>
        </p:nvGraphicFramePr>
        <p:xfrm>
          <a:off x="6780212" y="1143000"/>
          <a:ext cx="3619501" cy="2362200"/>
        </p:xfrm>
        <a:graphic>
          <a:graphicData uri="http://schemas.openxmlformats.org/drawingml/2006/table">
            <a:tbl>
              <a:tblPr/>
              <a:tblGrid>
                <a:gridCol w="991644">
                  <a:extLst>
                    <a:ext uri="{9D8B030D-6E8A-4147-A177-3AD203B41FA5}">
                      <a16:colId xmlns:a16="http://schemas.microsoft.com/office/drawing/2014/main" val="3554405634"/>
                    </a:ext>
                  </a:extLst>
                </a:gridCol>
                <a:gridCol w="1355247">
                  <a:extLst>
                    <a:ext uri="{9D8B030D-6E8A-4147-A177-3AD203B41FA5}">
                      <a16:colId xmlns:a16="http://schemas.microsoft.com/office/drawing/2014/main" val="415433139"/>
                    </a:ext>
                  </a:extLst>
                </a:gridCol>
                <a:gridCol w="1272610">
                  <a:extLst>
                    <a:ext uri="{9D8B030D-6E8A-4147-A177-3AD203B41FA5}">
                      <a16:colId xmlns:a16="http://schemas.microsoft.com/office/drawing/2014/main" val="389987429"/>
                    </a:ext>
                  </a:extLst>
                </a:gridCol>
              </a:tblGrid>
              <a:tr h="3937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Score group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Spring/Fall 2024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Fall 2025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6831771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90–100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917149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80–&lt;90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5890246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70–&lt;80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1840585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60–&lt;70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5320772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&lt;60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0490614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32879C2-6599-463C-B548-73B945371F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453986"/>
              </p:ext>
            </p:extLst>
          </p:nvPr>
        </p:nvGraphicFramePr>
        <p:xfrm>
          <a:off x="6780212" y="3621742"/>
          <a:ext cx="3543300" cy="2362200"/>
        </p:xfrm>
        <a:graphic>
          <a:graphicData uri="http://schemas.openxmlformats.org/drawingml/2006/table">
            <a:tbl>
              <a:tblPr/>
              <a:tblGrid>
                <a:gridCol w="970767">
                  <a:extLst>
                    <a:ext uri="{9D8B030D-6E8A-4147-A177-3AD203B41FA5}">
                      <a16:colId xmlns:a16="http://schemas.microsoft.com/office/drawing/2014/main" val="404111291"/>
                    </a:ext>
                  </a:extLst>
                </a:gridCol>
                <a:gridCol w="1326715">
                  <a:extLst>
                    <a:ext uri="{9D8B030D-6E8A-4147-A177-3AD203B41FA5}">
                      <a16:colId xmlns:a16="http://schemas.microsoft.com/office/drawing/2014/main" val="2887565368"/>
                    </a:ext>
                  </a:extLst>
                </a:gridCol>
                <a:gridCol w="1245818">
                  <a:extLst>
                    <a:ext uri="{9D8B030D-6E8A-4147-A177-3AD203B41FA5}">
                      <a16:colId xmlns:a16="http://schemas.microsoft.com/office/drawing/2014/main" val="580401864"/>
                    </a:ext>
                  </a:extLst>
                </a:gridCol>
              </a:tblGrid>
              <a:tr h="29527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Statistic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Spring/Fall 2024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Fall 2025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4937232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811248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72.041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85.117***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9582343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1839442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Std Dev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18.054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16.609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3715299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Skewness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-0.639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-1.245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2481831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120949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1258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253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52E60-BD65-4DDC-8485-3F951102E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313764"/>
            <a:ext cx="9443664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Comparison: Visualization Tools</a:t>
            </a:r>
            <a:br>
              <a:rPr lang="en-US" dirty="0"/>
            </a:br>
            <a:r>
              <a:rPr lang="en-US" dirty="0"/>
              <a:t>Exam: Hypothesis Testing, </a:t>
            </a:r>
            <a:r>
              <a:rPr lang="en-US" dirty="0" err="1"/>
              <a:t>Anova</a:t>
            </a:r>
            <a:r>
              <a:rPr lang="en-US" dirty="0"/>
              <a:t>, Regression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4144295-9C7C-41F4-B6A6-5077B04EF0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4050891"/>
              </p:ext>
            </p:extLst>
          </p:nvPr>
        </p:nvGraphicFramePr>
        <p:xfrm>
          <a:off x="227012" y="1295400"/>
          <a:ext cx="55626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BCD68A9-3DDF-4167-919A-430473DCFC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1355659"/>
              </p:ext>
            </p:extLst>
          </p:nvPr>
        </p:nvGraphicFramePr>
        <p:xfrm>
          <a:off x="6323012" y="1295400"/>
          <a:ext cx="4185864" cy="1905000"/>
        </p:xfrm>
        <a:graphic>
          <a:graphicData uri="http://schemas.openxmlformats.org/drawingml/2006/table">
            <a:tbl>
              <a:tblPr/>
              <a:tblGrid>
                <a:gridCol w="1152073">
                  <a:extLst>
                    <a:ext uri="{9D8B030D-6E8A-4147-A177-3AD203B41FA5}">
                      <a16:colId xmlns:a16="http://schemas.microsoft.com/office/drawing/2014/main" val="4188444176"/>
                    </a:ext>
                  </a:extLst>
                </a:gridCol>
                <a:gridCol w="1555298">
                  <a:extLst>
                    <a:ext uri="{9D8B030D-6E8A-4147-A177-3AD203B41FA5}">
                      <a16:colId xmlns:a16="http://schemas.microsoft.com/office/drawing/2014/main" val="249345436"/>
                    </a:ext>
                  </a:extLst>
                </a:gridCol>
                <a:gridCol w="1478493">
                  <a:extLst>
                    <a:ext uri="{9D8B030D-6E8A-4147-A177-3AD203B41FA5}">
                      <a16:colId xmlns:a16="http://schemas.microsoft.com/office/drawing/2014/main" val="4273198564"/>
                    </a:ext>
                  </a:extLst>
                </a:gridCol>
              </a:tblGrid>
              <a:tr h="3175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Score group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Spring/Fall 2024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Fall 2025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7852138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90–100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2307593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80–&lt;90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4470495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70–&lt;80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3463597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60–&lt;70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802336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&lt;60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2831646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6405341-97C6-4CF8-B33B-4FDEB6A75D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7853766"/>
              </p:ext>
            </p:extLst>
          </p:nvPr>
        </p:nvGraphicFramePr>
        <p:xfrm>
          <a:off x="6323012" y="3364454"/>
          <a:ext cx="4152900" cy="2579144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3926279416"/>
                    </a:ext>
                  </a:extLst>
                </a:gridCol>
                <a:gridCol w="1543050">
                  <a:extLst>
                    <a:ext uri="{9D8B030D-6E8A-4147-A177-3AD203B41FA5}">
                      <a16:colId xmlns:a16="http://schemas.microsoft.com/office/drawing/2014/main" val="3081577271"/>
                    </a:ext>
                  </a:extLst>
                </a:gridCol>
                <a:gridCol w="1466850">
                  <a:extLst>
                    <a:ext uri="{9D8B030D-6E8A-4147-A177-3AD203B41FA5}">
                      <a16:colId xmlns:a16="http://schemas.microsoft.com/office/drawing/2014/main" val="2367053623"/>
                    </a:ext>
                  </a:extLst>
                </a:gridCol>
              </a:tblGrid>
              <a:tr h="32239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Statistic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Spring/Fall 2024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Fall 2025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6813377"/>
                  </a:ext>
                </a:extLst>
              </a:tr>
              <a:tr h="3223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9236064"/>
                  </a:ext>
                </a:extLst>
              </a:tr>
              <a:tr h="3223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68.534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75.03**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538562"/>
                  </a:ext>
                </a:extLst>
              </a:tr>
              <a:tr h="3223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8460733"/>
                  </a:ext>
                </a:extLst>
              </a:tr>
              <a:tr h="3223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Std Dev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18.262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16.065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2004152"/>
                  </a:ext>
                </a:extLst>
              </a:tr>
              <a:tr h="3223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Skewness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-0.591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-0.331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9396609"/>
                  </a:ext>
                </a:extLst>
              </a:tr>
              <a:tr h="3223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5655647"/>
                  </a:ext>
                </a:extLst>
              </a:tr>
              <a:tr h="3223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41387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874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usiness Contrast 16x9">
  <a:themeElements>
    <a:clrScheme name="BusinessContrast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00AEEF"/>
      </a:accent1>
      <a:accent2>
        <a:srgbClr val="EA428A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00AEEF"/>
      </a:hlink>
      <a:folHlink>
        <a:srgbClr val="9962C1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E3B9166-2E01-44C0-B213-4E36B4FF9306}" vid="{9FB243D3-233B-4EB4-BE37-C505132985D4}"/>
    </a:ext>
  </a:extLst>
</a:theme>
</file>

<file path=ppt/theme/theme2.xml><?xml version="1.0" encoding="utf-8"?>
<a:theme xmlns:a="http://schemas.openxmlformats.org/drawingml/2006/main" name="Office Theme">
  <a:themeElements>
    <a:clrScheme name="BusinessContrast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00AEEF"/>
      </a:accent1>
      <a:accent2>
        <a:srgbClr val="EA428A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00AEEF"/>
      </a:hlink>
      <a:folHlink>
        <a:srgbClr val="9962C1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usinessContrast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00AEEF"/>
      </a:accent1>
      <a:accent2>
        <a:srgbClr val="EA428A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00AEEF"/>
      </a:hlink>
      <a:folHlink>
        <a:srgbClr val="9962C1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E7567CE-A543-444C-8597-EB227849112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A32D51B-405E-4F81-B5A9-F253CD7FC481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44CEB76F-5C52-4F69-A3C1-2DBEA8CF74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Business contrast presentation (widescreen)</Template>
  <TotalTime>1127</TotalTime>
  <Words>967</Words>
  <Application>Microsoft Macintosh PowerPoint</Application>
  <PresentationFormat>Custom</PresentationFormat>
  <Paragraphs>260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Aptos</vt:lpstr>
      <vt:lpstr>Arial</vt:lpstr>
      <vt:lpstr>Calibri</vt:lpstr>
      <vt:lpstr>Franklin Gothic Medium</vt:lpstr>
      <vt:lpstr>Times New Roman</vt:lpstr>
      <vt:lpstr>Business Contrast 16x9</vt:lpstr>
      <vt:lpstr>Real-Time Data Visualization in Statistics Education  Enhancing Conceptual Understanding Through Interactive Visual Feedback using Scoreboard for Excel</vt:lpstr>
      <vt:lpstr>Scoreboard in Action</vt:lpstr>
      <vt:lpstr>Visualization tools</vt:lpstr>
      <vt:lpstr>Pull Answers from Image</vt:lpstr>
      <vt:lpstr>Auto Build Image from Answers</vt:lpstr>
      <vt:lpstr>Method</vt:lpstr>
      <vt:lpstr>Findings</vt:lpstr>
      <vt:lpstr>Comparison: Visualization Tools Exam: Discrete, Normal, Sampling Distributions</vt:lpstr>
      <vt:lpstr>Comparison: Visualization Tools Exam: Hypothesis Testing, Anova, Regression</vt:lpstr>
      <vt:lpstr>Controlling for Student Knowledge</vt:lpstr>
      <vt:lpstr>PowerPoint Presentation</vt:lpstr>
      <vt:lpstr>We appreciate any comments, questions, or feedback</vt:lpstr>
      <vt:lpstr>Comparison: Visualization Tools Exam: Frequency Dist., Numerical Stats, Prob. Theory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Promoting Learning with Academic Integrity Controls: A Scoreboard Excel Demonstration and Presentation of Evidence from Business Statistics</dc:title>
  <dc:creator>thaase@rcnj-ads.ramapo.edu</dc:creator>
  <cp:lastModifiedBy>Frost, Raymond</cp:lastModifiedBy>
  <cp:revision>64</cp:revision>
  <dcterms:created xsi:type="dcterms:W3CDTF">2024-07-31T02:57:19Z</dcterms:created>
  <dcterms:modified xsi:type="dcterms:W3CDTF">2026-03-05T06:50:26Z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