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6"/>
  </p:notesMasterIdLst>
  <p:sldIdLst>
    <p:sldId id="290" r:id="rId2"/>
    <p:sldId id="314" r:id="rId3"/>
    <p:sldId id="313" r:id="rId4"/>
    <p:sldId id="289" r:id="rId5"/>
    <p:sldId id="347" r:id="rId6"/>
    <p:sldId id="346" r:id="rId7"/>
    <p:sldId id="355" r:id="rId8"/>
    <p:sldId id="349" r:id="rId9"/>
    <p:sldId id="345" r:id="rId10"/>
    <p:sldId id="352" r:id="rId11"/>
    <p:sldId id="353" r:id="rId12"/>
    <p:sldId id="350" r:id="rId13"/>
    <p:sldId id="351" r:id="rId14"/>
    <p:sldId id="34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D42"/>
    <a:srgbClr val="4AA755"/>
    <a:srgbClr val="D9002B"/>
    <a:srgbClr val="F08A03"/>
    <a:srgbClr val="48A453"/>
    <a:srgbClr val="0433FF"/>
    <a:srgbClr val="44C54D"/>
    <a:srgbClr val="9691E6"/>
    <a:srgbClr val="E8B1CF"/>
    <a:srgbClr val="389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9AF9E-C8FD-4ECB-B10D-7AB07B666F6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9FC47-4F02-453A-83F2-2ACCEC6C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2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9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2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solidFill>
                <a:schemeClr val="bg1"/>
              </a:solidFill>
              <a:latin typeface="+mn-lt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3">
                    <a:lumMod val="50000"/>
                  </a:schemeClr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3">
                    <a:lumMod val="50000"/>
                  </a:schemeClr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E17E1D-5E9C-4782-A550-1FA7C17029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894471"/>
            <a:ext cx="5041900" cy="309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9AE8FA97-2778-4811-810F-CA386FE3C2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471"/>
            <a:ext cx="5041900" cy="309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11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apti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CCE73A-EC7C-C74F-BDE1-B9AFE6B3713A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3A0EA-D5DD-4E60-90A9-6338842407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09" cy="2165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3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7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3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2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reboardexcel.com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scoreboardexcel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1978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28" y="960633"/>
            <a:ext cx="10777591" cy="2170475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Tab Pool Randomization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: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Authentic Excel Assessment Through Automated Test Generation and Grading in Business Statistics Education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0223" y="4165600"/>
            <a:ext cx="2965444" cy="2461504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Lauren N. </a:t>
            </a:r>
            <a:r>
              <a:rPr lang="en-US" sz="1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Kenyo</a:t>
            </a:r>
            <a:endParaRPr lang="en-US" sz="1600" kern="100" baseline="30000" dirty="0">
              <a:solidFill>
                <a:schemeClr val="bg1"/>
              </a:solidFill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Timothy J. Haase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Janna </a:t>
            </a:r>
            <a:r>
              <a:rPr lang="en-US" sz="1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Chimeli</a:t>
            </a:r>
            <a:endParaRPr lang="en-US" sz="1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Raymond D. Frost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Ellen R. Gordon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Vic Matta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Adam C. Moyer</a:t>
            </a:r>
            <a:endParaRPr lang="en-US" sz="1600" kern="100" dirty="0">
              <a:solidFill>
                <a:schemeClr val="bg1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17B7A-B71D-9C92-3866-6A7710F5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98DD31-829B-6E57-5D6B-7BA18B2FDBFE}"/>
              </a:ext>
            </a:extLst>
          </p:cNvPr>
          <p:cNvSpPr/>
          <p:nvPr/>
        </p:nvSpPr>
        <p:spPr>
          <a:xfrm>
            <a:off x="0" y="0"/>
            <a:ext cx="12192000" cy="6313336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B2D36A-A4B6-888B-BACD-2F2D5B5C0FFA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auto">
          <a:xfrm>
            <a:off x="-443874" y="679726"/>
            <a:ext cx="11392820" cy="451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000" dirty="0"/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200" dirty="0"/>
              <a:t> Tab pools enable the creation of a unique workbook for every student</a:t>
            </a:r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2200" dirty="0"/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200" dirty="0"/>
              <a:t>Instructor needs to:</a:t>
            </a:r>
          </a:p>
          <a:p>
            <a:pPr marL="852678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dirty="0"/>
              <a:t> Create multiple tab versions </a:t>
            </a:r>
          </a:p>
          <a:p>
            <a:pPr marL="852678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dirty="0"/>
              <a:t> Color related tabs the same</a:t>
            </a:r>
          </a:p>
          <a:p>
            <a:pPr marL="852678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1600" dirty="0"/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200" dirty="0"/>
              <a:t> Scoreboard will create unique workbooks from the tab pools</a:t>
            </a:r>
          </a:p>
          <a:p>
            <a:pPr marL="852678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dirty="0"/>
              <a:t> Use similar tab names to encourage collaboration</a:t>
            </a:r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000" dirty="0"/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200" dirty="0"/>
              <a:t>Access the website:  </a:t>
            </a: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www.scoreboardexcel.com </a:t>
            </a:r>
            <a:endParaRPr lang="en-US" sz="2200" dirty="0"/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200" dirty="0"/>
              <a:t>And click on the </a:t>
            </a:r>
            <a:r>
              <a:rPr lang="en-US" sz="2200"/>
              <a:t>RESEARCH link</a:t>
            </a:r>
            <a:endParaRPr lang="en-US" sz="2200" dirty="0"/>
          </a:p>
          <a:p>
            <a:pPr marL="66979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b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234C74B-E9CC-3343-DBD9-04E647EE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" y="0"/>
            <a:ext cx="7017571" cy="583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8898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363AB-4A53-BDFB-381F-2A37722D3A5B}"/>
              </a:ext>
            </a:extLst>
          </p:cNvPr>
          <p:cNvSpPr/>
          <p:nvPr/>
        </p:nvSpPr>
        <p:spPr>
          <a:xfrm>
            <a:off x="0" y="0"/>
            <a:ext cx="12192000" cy="6974958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7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FB5352-C490-C0F0-C472-2032B21E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6881A-3525-ADB7-C063-60653AE433A9}"/>
              </a:ext>
            </a:extLst>
          </p:cNvPr>
          <p:cNvSpPr/>
          <p:nvPr/>
        </p:nvSpPr>
        <p:spPr>
          <a:xfrm>
            <a:off x="0" y="-22741"/>
            <a:ext cx="12192000" cy="6323057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A9D5B82-26A1-D3F5-0069-73CE56B9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" y="0"/>
            <a:ext cx="8543488" cy="583800"/>
          </a:xfrm>
        </p:spPr>
        <p:txBody>
          <a:bodyPr/>
          <a:lstStyle/>
          <a:p>
            <a:r>
              <a:rPr lang="en-US" dirty="0"/>
              <a:t>Low-Level Honesty Controls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6910B-6BCC-28A5-957F-B8CC5BF8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0" y="623570"/>
            <a:ext cx="1003334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Value Shifting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/>
              <a:t>Assigns </a:t>
            </a:r>
            <a:r>
              <a:rPr lang="en-US" sz="2000" dirty="0"/>
              <a:t>unique values to each student's workbook</a:t>
            </a:r>
            <a:endParaRPr lang="en-US" altLang="en-US" sz="20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Formula Shifting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/>
              <a:t> Shifts cells random number of columns and rows to create unique cell references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altLang="en-U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199FEC4-ABBF-9ADB-B9D4-1AB9E05BA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/>
          <a:stretch/>
        </p:blipFill>
        <p:spPr>
          <a:xfrm>
            <a:off x="148438" y="2805498"/>
            <a:ext cx="11895124" cy="3282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32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77019A-08ED-B20D-AFEA-547966BDB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AA6631-131E-013C-CF93-3213C305D85D}"/>
              </a:ext>
            </a:extLst>
          </p:cNvPr>
          <p:cNvSpPr/>
          <p:nvPr/>
        </p:nvSpPr>
        <p:spPr>
          <a:xfrm>
            <a:off x="0" y="-22741"/>
            <a:ext cx="7772636" cy="6858000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E3BB8E-F3E0-D712-0B1E-A1F9E2D3C6BD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auto">
          <a:xfrm>
            <a:off x="543260" y="332118"/>
            <a:ext cx="6374006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How much do files differ?	</a:t>
            </a:r>
          </a:p>
          <a:p>
            <a:r>
              <a:rPr lang="en-US" b="1" dirty="0"/>
              <a:t>Uploaded 20 student assignments generated with Tab Pool Randomization into </a:t>
            </a:r>
            <a:r>
              <a:rPr lang="en-US" b="1" dirty="0" err="1"/>
              <a:t>ChatGPT</a:t>
            </a:r>
            <a:endParaRPr lang="en-US" b="1" dirty="0"/>
          </a:p>
          <a:p>
            <a:pPr lvl="1"/>
            <a:r>
              <a:rPr lang="en-US" b="1" dirty="0"/>
              <a:t>Politely requested a similarity report</a:t>
            </a:r>
          </a:p>
          <a:p>
            <a:pPr lvl="2"/>
            <a:r>
              <a:rPr lang="en-US" b="1" dirty="0"/>
              <a:t>(making sure to stay on the terminator’s good side for the eventual reckoning)</a:t>
            </a:r>
          </a:p>
          <a:p>
            <a:r>
              <a:rPr lang="en-US" b="1" dirty="0"/>
              <a:t>Closest similarity = 4.14%</a:t>
            </a:r>
          </a:p>
          <a:p>
            <a:r>
              <a:rPr lang="en-US" b="1" dirty="0"/>
              <a:t>All &lt;5%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50967-CDF9-5064-8690-BAE3D42A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36" y="0"/>
            <a:ext cx="4419364" cy="6925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40DE6-EBC1-BBD9-616A-E32885C7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20" y="3667983"/>
            <a:ext cx="553479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6F314B-E42E-44CA-942C-96C45C3B033A}"/>
              </a:ext>
            </a:extLst>
          </p:cNvPr>
          <p:cNvSpPr/>
          <p:nvPr/>
        </p:nvSpPr>
        <p:spPr>
          <a:xfrm>
            <a:off x="0" y="-22742"/>
            <a:ext cx="7772636" cy="6880741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87C75D-361D-4935-887F-952ECE5F3E5F}"/>
              </a:ext>
            </a:extLst>
          </p:cNvPr>
          <p:cNvSpPr/>
          <p:nvPr/>
        </p:nvSpPr>
        <p:spPr>
          <a:xfrm>
            <a:off x="6673352" y="1"/>
            <a:ext cx="551864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D43634-DF29-4333-87E7-4E670A7532B4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auto">
          <a:xfrm>
            <a:off x="123464" y="301278"/>
            <a:ext cx="6374006" cy="654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Does the Tab Pool Minimize Cheating? Improve Performance?</a:t>
            </a:r>
          </a:p>
          <a:p>
            <a:r>
              <a:rPr lang="en-US" sz="1800" b="1" dirty="0"/>
              <a:t>For small class sizes, no evidence.</a:t>
            </a:r>
          </a:p>
          <a:p>
            <a:r>
              <a:rPr lang="en-US" sz="1800" dirty="0"/>
              <a:t>Experiment:</a:t>
            </a:r>
          </a:p>
          <a:p>
            <a:r>
              <a:rPr lang="en-US" sz="1800" dirty="0"/>
              <a:t>Two sections of Business Statistics with identical layouts</a:t>
            </a:r>
          </a:p>
          <a:p>
            <a:pPr lvl="1"/>
            <a:r>
              <a:rPr lang="en-US" dirty="0"/>
              <a:t>Same Instructor &amp; Text</a:t>
            </a:r>
          </a:p>
          <a:p>
            <a:pPr lvl="1"/>
            <a:r>
              <a:rPr lang="en-US" dirty="0"/>
              <a:t>35 Students per class</a:t>
            </a:r>
          </a:p>
          <a:p>
            <a:r>
              <a:rPr lang="en-US" sz="1800" dirty="0"/>
              <a:t>One class receives </a:t>
            </a:r>
            <a:r>
              <a:rPr lang="en-US" sz="1800" b="1" u="sng" dirty="0"/>
              <a:t>generic</a:t>
            </a:r>
            <a:r>
              <a:rPr lang="en-US" sz="1800" dirty="0"/>
              <a:t> assignments (everyone has the same file)</a:t>
            </a:r>
          </a:p>
          <a:p>
            <a:pPr lvl="1"/>
            <a:r>
              <a:rPr lang="en-US" dirty="0"/>
              <a:t>This is our Generic group</a:t>
            </a:r>
          </a:p>
          <a:p>
            <a:r>
              <a:rPr lang="en-US" sz="1800" dirty="0"/>
              <a:t>The other class receives academic integrity </a:t>
            </a:r>
            <a:r>
              <a:rPr lang="en-US" sz="1800" b="1" u="sng" dirty="0"/>
              <a:t>controls</a:t>
            </a:r>
            <a:r>
              <a:rPr lang="en-US" sz="1800" dirty="0"/>
              <a:t> (Control group)</a:t>
            </a:r>
          </a:p>
          <a:p>
            <a:pPr lvl="1"/>
            <a:r>
              <a:rPr lang="en-US" dirty="0"/>
              <a:t>Randomized tabs &amp; values</a:t>
            </a:r>
          </a:p>
          <a:p>
            <a:pPr lvl="1"/>
            <a:r>
              <a:rPr lang="en-US" dirty="0"/>
              <a:t>Shifted cells</a:t>
            </a:r>
          </a:p>
          <a:p>
            <a:r>
              <a:rPr lang="en-US" sz="1800" dirty="0"/>
              <a:t>Compare Exam Scores: Control versus Generic</a:t>
            </a:r>
          </a:p>
          <a:p>
            <a:pPr lvl="1"/>
            <a:r>
              <a:rPr lang="en-US" dirty="0"/>
              <a:t>No significant difference for any of the three exams administered</a:t>
            </a:r>
          </a:p>
          <a:p>
            <a:r>
              <a:rPr lang="en-US" sz="1800" b="1" dirty="0"/>
              <a:t>Potential Explanation: Monitoring</a:t>
            </a:r>
          </a:p>
          <a:p>
            <a:pPr lvl="1"/>
            <a:r>
              <a:rPr lang="en-US" sz="1600" dirty="0"/>
              <a:t>Small classes may not share files as much due to perceived awareness of the Professor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9C500A-1EC6-46C6-A974-059C145C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41" y="550035"/>
            <a:ext cx="4858933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9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3F34C1-941B-274D-334F-08F0968FF763}"/>
              </a:ext>
            </a:extLst>
          </p:cNvPr>
          <p:cNvSpPr/>
          <p:nvPr/>
        </p:nvSpPr>
        <p:spPr>
          <a:xfrm>
            <a:off x="-4368" y="0"/>
            <a:ext cx="12192000" cy="6329238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DAC97-8000-97B1-AFED-C1FDBC94B507}"/>
              </a:ext>
            </a:extLst>
          </p:cNvPr>
          <p:cNvSpPr txBox="1">
            <a:spLocks/>
          </p:cNvSpPr>
          <p:nvPr/>
        </p:nvSpPr>
        <p:spPr>
          <a:xfrm>
            <a:off x="62630" y="0"/>
            <a:ext cx="7017571" cy="58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bg2"/>
                </a:solidFill>
                <a:latin typeface="+mj-lt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en-US" dirty="0"/>
              <a:t>Scoreboard for Excel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017211D-9C44-B641-A078-4EA6FEE3BBF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93476" y="636104"/>
            <a:ext cx="10417318" cy="4276556"/>
          </a:xfrm>
          <a:noFill/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Downloadable (AND FREE) EdTech software that works with Excel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Office 365 or Excel 2021 versions – Mac or Windows</a:t>
            </a:r>
          </a:p>
          <a:p>
            <a:r>
              <a:rPr lang="en-US" sz="2200" dirty="0">
                <a:solidFill>
                  <a:schemeClr val="bg1"/>
                </a:solidFill>
              </a:rPr>
              <a:t>Make assignments, exams, in-class problems</a:t>
            </a:r>
          </a:p>
          <a:p>
            <a:r>
              <a:rPr lang="en-US" sz="2200" dirty="0">
                <a:solidFill>
                  <a:schemeClr val="bg1"/>
                </a:solidFill>
              </a:rPr>
              <a:t>Customized to your preferences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Provides feedback while users work through their files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Can create an entire class assignment/grade entire class in seconds</a:t>
            </a:r>
          </a:p>
          <a:p>
            <a:r>
              <a:rPr lang="en-US" sz="2200" dirty="0">
                <a:solidFill>
                  <a:schemeClr val="bg1"/>
                </a:solidFill>
              </a:rPr>
              <a:t>Can increase the difficulty and add additional honesty controls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C1384-9127-4F1C-8D76-3B2BFFC3C5AF}"/>
              </a:ext>
            </a:extLst>
          </p:cNvPr>
          <p:cNvSpPr txBox="1"/>
          <p:nvPr/>
        </p:nvSpPr>
        <p:spPr>
          <a:xfrm>
            <a:off x="298401" y="4558717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Access the website: </a:t>
            </a:r>
          </a:p>
          <a:p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www.scoreboardexcel.com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 descr="A screenshot of a spreadsheet&#10;&#10;Description automatically generated">
            <a:extLst>
              <a:ext uri="{FF2B5EF4-FFF2-40B4-BE49-F238E27FC236}">
                <a16:creationId xmlns:a16="http://schemas.microsoft.com/office/drawing/2014/main" id="{35E4EE97-77A3-1A98-73F5-1C37A5BB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09" y="3869598"/>
            <a:ext cx="8276815" cy="27940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236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6F314B-E42E-44CA-942C-96C45C3B033A}"/>
              </a:ext>
            </a:extLst>
          </p:cNvPr>
          <p:cNvSpPr/>
          <p:nvPr/>
        </p:nvSpPr>
        <p:spPr>
          <a:xfrm>
            <a:off x="0" y="-22741"/>
            <a:ext cx="12192000" cy="6323057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FA92840-A6A9-B20C-298A-0FE22024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" y="0"/>
            <a:ext cx="7017571" cy="583800"/>
          </a:xfrm>
        </p:spPr>
        <p:txBody>
          <a:bodyPr/>
          <a:lstStyle/>
          <a:p>
            <a:r>
              <a:rPr lang="en-US" dirty="0"/>
              <a:t>Scoreboard Features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B4F2013-BC43-15DD-4677-E9A7B7FA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0" y="659074"/>
            <a:ext cx="9432099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sz="2200" dirty="0"/>
              <a:t>Provides solution feedback in real time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Indicates correct and incorrect solutions with green and pink cell fill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Prompts users to fix:</a:t>
            </a:r>
            <a:endParaRPr lang="en-US" sz="2200" dirty="0"/>
          </a:p>
          <a:p>
            <a:pPr lvl="1"/>
            <a:r>
              <a:rPr lang="en-US" sz="2000" dirty="0"/>
              <a:t>Incorrect answer values</a:t>
            </a:r>
          </a:p>
          <a:p>
            <a:pPr lvl="1"/>
            <a:r>
              <a:rPr lang="en-US" altLang="en-US" sz="2000" dirty="0"/>
              <a:t>Manually typed values</a:t>
            </a:r>
          </a:p>
          <a:p>
            <a:pPr lvl="1"/>
            <a:r>
              <a:rPr lang="en-US" altLang="en-US" sz="2000" dirty="0"/>
              <a:t>Missing cell references</a:t>
            </a:r>
          </a:p>
          <a:p>
            <a:pPr lvl="1"/>
            <a:r>
              <a:rPr lang="en-US" altLang="en-US" sz="2000" dirty="0"/>
              <a:t>Missing absolute references</a:t>
            </a:r>
          </a:p>
          <a:p>
            <a:pPr lvl="1"/>
            <a:r>
              <a:rPr lang="en-US" altLang="en-US" sz="2000" dirty="0"/>
              <a:t>Incorrect cell formatting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4" name="Picture 1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194AF6F8-445C-89CF-4FB8-A33CFDDEE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66" y="3138787"/>
            <a:ext cx="7772400" cy="2623733"/>
          </a:xfrm>
          <a:prstGeom prst="rect">
            <a:avLst/>
          </a:prstGeom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98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6F314B-E42E-44CA-942C-96C45C3B033A}"/>
              </a:ext>
            </a:extLst>
          </p:cNvPr>
          <p:cNvSpPr/>
          <p:nvPr/>
        </p:nvSpPr>
        <p:spPr>
          <a:xfrm>
            <a:off x="8092" y="8092"/>
            <a:ext cx="12191999" cy="7423027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1174887-882B-CC82-DC41-7E94ACF34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42" y="1933962"/>
            <a:ext cx="6223815" cy="50634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C1B182C-C631-E961-B53E-BA8A75672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8" y="1416621"/>
            <a:ext cx="5545311" cy="55739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F42768-7A00-44B6-B91D-8876B8A4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9" y="0"/>
            <a:ext cx="9168001" cy="583800"/>
          </a:xfrm>
        </p:spPr>
        <p:txBody>
          <a:bodyPr/>
          <a:lstStyle/>
          <a:p>
            <a:r>
              <a:rPr lang="en-US" dirty="0"/>
              <a:t>Tab Pools: Make Multiple Versions by Concept or Scenario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D43634-DF29-4333-87E7-4E670A7532B4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auto">
          <a:xfrm>
            <a:off x="329782" y="597281"/>
            <a:ext cx="51294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b="1" dirty="0"/>
              <a:t>Same Concept</a:t>
            </a:r>
            <a:r>
              <a:rPr lang="en-US" altLang="en-US" sz="2200" dirty="0"/>
              <a:t>: Z Test &amp; 2 Tailed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dirty="0"/>
              <a:t>Different Scenarios: Gas, Texts, Training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844898-7DAC-2986-AA57-89A220C2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389" y="1147171"/>
            <a:ext cx="55453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b="1" dirty="0"/>
              <a:t>Same Scenario</a:t>
            </a:r>
            <a:r>
              <a:rPr lang="en-US" altLang="en-US" sz="2200" dirty="0"/>
              <a:t>: Wages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dirty="0"/>
              <a:t>Different Concepts: Z vs. T Test; 1 vs 2 Tailed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137DD2-19D3-3788-0006-0D1377FC22B0}"/>
              </a:ext>
            </a:extLst>
          </p:cNvPr>
          <p:cNvSpPr/>
          <p:nvPr/>
        </p:nvSpPr>
        <p:spPr>
          <a:xfrm>
            <a:off x="349327" y="1434699"/>
            <a:ext cx="509203" cy="244936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CD62B3-203D-08D8-1F3E-455FA8D2C2C8}"/>
              </a:ext>
            </a:extLst>
          </p:cNvPr>
          <p:cNvSpPr/>
          <p:nvPr/>
        </p:nvSpPr>
        <p:spPr>
          <a:xfrm>
            <a:off x="349326" y="5254548"/>
            <a:ext cx="624067" cy="244936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FDAD0B-DFE0-4C70-FF0E-E313C7054E57}"/>
              </a:ext>
            </a:extLst>
          </p:cNvPr>
          <p:cNvSpPr/>
          <p:nvPr/>
        </p:nvSpPr>
        <p:spPr>
          <a:xfrm>
            <a:off x="337933" y="3617316"/>
            <a:ext cx="424561" cy="244936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C40E6E-AD9C-D14F-6934-16FCB6AEBE75}"/>
              </a:ext>
            </a:extLst>
          </p:cNvPr>
          <p:cNvSpPr/>
          <p:nvPr/>
        </p:nvSpPr>
        <p:spPr>
          <a:xfrm>
            <a:off x="6045856" y="1933961"/>
            <a:ext cx="581482" cy="213639"/>
          </a:xfrm>
          <a:prstGeom prst="rect">
            <a:avLst/>
          </a:prstGeom>
          <a:noFill/>
          <a:ln w="31750">
            <a:solidFill>
              <a:srgbClr val="4AA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BE2310-A68C-AE4B-B153-316056A186E6}"/>
              </a:ext>
            </a:extLst>
          </p:cNvPr>
          <p:cNvSpPr/>
          <p:nvPr/>
        </p:nvSpPr>
        <p:spPr>
          <a:xfrm>
            <a:off x="6006328" y="5398480"/>
            <a:ext cx="581482" cy="213640"/>
          </a:xfrm>
          <a:prstGeom prst="rect">
            <a:avLst/>
          </a:prstGeom>
          <a:noFill/>
          <a:ln w="31750">
            <a:solidFill>
              <a:srgbClr val="4AA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E464E2-481C-B53F-EC83-1B6664F5A7C3}"/>
              </a:ext>
            </a:extLst>
          </p:cNvPr>
          <p:cNvSpPr/>
          <p:nvPr/>
        </p:nvSpPr>
        <p:spPr>
          <a:xfrm>
            <a:off x="6036024" y="3756661"/>
            <a:ext cx="581482" cy="213640"/>
          </a:xfrm>
          <a:prstGeom prst="rect">
            <a:avLst/>
          </a:prstGeom>
          <a:noFill/>
          <a:ln w="31750">
            <a:solidFill>
              <a:srgbClr val="4AA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099557A-14CE-AE62-2BA0-EB3F1763E0FE}"/>
              </a:ext>
            </a:extLst>
          </p:cNvPr>
          <p:cNvSpPr/>
          <p:nvPr/>
        </p:nvSpPr>
        <p:spPr>
          <a:xfrm>
            <a:off x="3294695" y="3068368"/>
            <a:ext cx="915681" cy="244936"/>
          </a:xfrm>
          <a:prstGeom prst="rect">
            <a:avLst/>
          </a:prstGeom>
          <a:noFill/>
          <a:ln w="31750">
            <a:solidFill>
              <a:srgbClr val="4AA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92EB521-16F2-D653-137F-27A02F301EA4}"/>
              </a:ext>
            </a:extLst>
          </p:cNvPr>
          <p:cNvSpPr/>
          <p:nvPr/>
        </p:nvSpPr>
        <p:spPr>
          <a:xfrm>
            <a:off x="3051632" y="6711737"/>
            <a:ext cx="915681" cy="244936"/>
          </a:xfrm>
          <a:prstGeom prst="rect">
            <a:avLst/>
          </a:prstGeom>
          <a:noFill/>
          <a:ln w="31750">
            <a:solidFill>
              <a:srgbClr val="4AA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B57933-51F6-D938-EBD6-1A48C9C33C16}"/>
              </a:ext>
            </a:extLst>
          </p:cNvPr>
          <p:cNvSpPr/>
          <p:nvPr/>
        </p:nvSpPr>
        <p:spPr>
          <a:xfrm>
            <a:off x="3381654" y="4716718"/>
            <a:ext cx="915681" cy="244936"/>
          </a:xfrm>
          <a:prstGeom prst="rect">
            <a:avLst/>
          </a:prstGeom>
          <a:noFill/>
          <a:ln w="31750">
            <a:solidFill>
              <a:srgbClr val="4AA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C84A608-B97C-6595-090F-59F07C662682}"/>
              </a:ext>
            </a:extLst>
          </p:cNvPr>
          <p:cNvSpPr/>
          <p:nvPr/>
        </p:nvSpPr>
        <p:spPr>
          <a:xfrm>
            <a:off x="7964137" y="2336422"/>
            <a:ext cx="1032379" cy="199724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452AF3-1569-5FF7-DD46-36A4B7FBBD81}"/>
              </a:ext>
            </a:extLst>
          </p:cNvPr>
          <p:cNvSpPr/>
          <p:nvPr/>
        </p:nvSpPr>
        <p:spPr>
          <a:xfrm>
            <a:off x="8286741" y="4129740"/>
            <a:ext cx="943890" cy="225815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EBA4C8-51B0-B541-4A33-52CE59BA0773}"/>
              </a:ext>
            </a:extLst>
          </p:cNvPr>
          <p:cNvSpPr/>
          <p:nvPr/>
        </p:nvSpPr>
        <p:spPr>
          <a:xfrm>
            <a:off x="7944473" y="5783128"/>
            <a:ext cx="943889" cy="199724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43B5F-AAF7-26D2-EDCA-3FF3BAE04403}"/>
              </a:ext>
            </a:extLst>
          </p:cNvPr>
          <p:cNvSpPr/>
          <p:nvPr/>
        </p:nvSpPr>
        <p:spPr>
          <a:xfrm>
            <a:off x="8129520" y="2528536"/>
            <a:ext cx="1808378" cy="199724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56FF3-7C11-3376-2CE4-39E7E5491046}"/>
              </a:ext>
            </a:extLst>
          </p:cNvPr>
          <p:cNvSpPr/>
          <p:nvPr/>
        </p:nvSpPr>
        <p:spPr>
          <a:xfrm>
            <a:off x="8109856" y="5979694"/>
            <a:ext cx="1808378" cy="199724"/>
          </a:xfrm>
          <a:prstGeom prst="rect">
            <a:avLst/>
          </a:prstGeom>
          <a:noFill/>
          <a:ln w="31750">
            <a:solidFill>
              <a:srgbClr val="D90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56" grpId="0" animBg="1"/>
      <p:bldP spid="57" grpId="0" animBg="1"/>
      <p:bldP spid="58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58F0D-66CF-8E97-CCDC-6AE179636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92E412-1CC7-6007-1B1E-BEBEB5522669}"/>
              </a:ext>
            </a:extLst>
          </p:cNvPr>
          <p:cNvSpPr/>
          <p:nvPr/>
        </p:nvSpPr>
        <p:spPr>
          <a:xfrm>
            <a:off x="0" y="0"/>
            <a:ext cx="12197761" cy="6592824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58376-B03E-B2E3-D91C-27DAAA48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" y="0"/>
            <a:ext cx="7017571" cy="583800"/>
          </a:xfrm>
        </p:spPr>
        <p:txBody>
          <a:bodyPr/>
          <a:lstStyle/>
          <a:p>
            <a:r>
              <a:rPr lang="en-US" dirty="0"/>
              <a:t>Tab Pool Randomization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16252B-A1C1-513F-1AA4-58BA58B6C847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auto">
          <a:xfrm>
            <a:off x="47126" y="623862"/>
            <a:ext cx="12030431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200" dirty="0"/>
              <a:t> All tabs from each pool (group) should be colored the exact same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200" dirty="0"/>
              <a:t> Number of tabs in each pool may vary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 Scoreboard will </a:t>
            </a:r>
            <a:r>
              <a:rPr lang="en-US" altLang="en-US" sz="2200" dirty="0"/>
              <a:t>pull 1 tab from each color pool to create a unique file for each student</a:t>
            </a:r>
          </a:p>
          <a:p>
            <a:pPr lvl="1" fontAlgn="base"/>
            <a:r>
              <a:rPr lang="en-US" altLang="en-US" sz="2000" dirty="0"/>
              <a:t>If there’s only 1 tab in a color pool, every student will get that tab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5581E9-51F0-4134-D2F7-72943A2F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"/>
          <a:stretch>
            <a:fillRect/>
          </a:stretch>
        </p:blipFill>
        <p:spPr>
          <a:xfrm>
            <a:off x="98939" y="2979175"/>
            <a:ext cx="11978618" cy="2999258"/>
          </a:xfrm>
          <a:prstGeom prst="rect">
            <a:avLst/>
          </a:prstGeom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40188384-D2A7-EBA7-46EB-D2C137A4F171}"/>
              </a:ext>
            </a:extLst>
          </p:cNvPr>
          <p:cNvSpPr/>
          <p:nvPr/>
        </p:nvSpPr>
        <p:spPr>
          <a:xfrm rot="5400000">
            <a:off x="3310508" y="2529589"/>
            <a:ext cx="568939" cy="5414404"/>
          </a:xfrm>
          <a:prstGeom prst="leftBrace">
            <a:avLst>
              <a:gd name="adj1" fmla="val 8333"/>
              <a:gd name="adj2" fmla="val 50831"/>
            </a:avLst>
          </a:prstGeom>
          <a:ln w="28575">
            <a:solidFill>
              <a:srgbClr val="9AB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3A47BA6-0B51-DCC0-9CCA-F1184B18643B}"/>
              </a:ext>
            </a:extLst>
          </p:cNvPr>
          <p:cNvSpPr/>
          <p:nvPr/>
        </p:nvSpPr>
        <p:spPr>
          <a:xfrm rot="5400000">
            <a:off x="7619060" y="4007479"/>
            <a:ext cx="568939" cy="2458626"/>
          </a:xfrm>
          <a:prstGeom prst="leftBrace">
            <a:avLst>
              <a:gd name="adj1" fmla="val 8333"/>
              <a:gd name="adj2" fmla="val 50831"/>
            </a:avLst>
          </a:prstGeom>
          <a:ln w="28575">
            <a:solidFill>
              <a:srgbClr val="389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F41C517-E509-BBD5-E615-8059B0C5F6AF}"/>
              </a:ext>
            </a:extLst>
          </p:cNvPr>
          <p:cNvSpPr/>
          <p:nvPr/>
        </p:nvSpPr>
        <p:spPr>
          <a:xfrm rot="5400000">
            <a:off x="9857266" y="4588061"/>
            <a:ext cx="568941" cy="1297457"/>
          </a:xfrm>
          <a:prstGeom prst="leftBrace">
            <a:avLst>
              <a:gd name="adj1" fmla="val 8333"/>
              <a:gd name="adj2" fmla="val 50831"/>
            </a:avLst>
          </a:prstGeom>
          <a:ln w="28575">
            <a:solidFill>
              <a:srgbClr val="E8B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E28D4F-A08A-7CB5-7EC3-12BE5E9E75B3}"/>
              </a:ext>
            </a:extLst>
          </p:cNvPr>
          <p:cNvCxnSpPr>
            <a:cxnSpLocks/>
          </p:cNvCxnSpPr>
          <p:nvPr/>
        </p:nvCxnSpPr>
        <p:spPr>
          <a:xfrm>
            <a:off x="11404362" y="5098182"/>
            <a:ext cx="0" cy="410492"/>
          </a:xfrm>
          <a:prstGeom prst="line">
            <a:avLst/>
          </a:prstGeom>
          <a:ln w="22225">
            <a:solidFill>
              <a:srgbClr val="969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352BDA7-F917-FFDF-C9CC-B9D2B856BC12}"/>
              </a:ext>
            </a:extLst>
          </p:cNvPr>
          <p:cNvSpPr/>
          <p:nvPr/>
        </p:nvSpPr>
        <p:spPr>
          <a:xfrm>
            <a:off x="3438552" y="5700896"/>
            <a:ext cx="1470727" cy="24493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548AC-61ED-BA9D-18A7-5E88B9EB4CAF}"/>
              </a:ext>
            </a:extLst>
          </p:cNvPr>
          <p:cNvSpPr/>
          <p:nvPr/>
        </p:nvSpPr>
        <p:spPr>
          <a:xfrm>
            <a:off x="9368853" y="5703517"/>
            <a:ext cx="786983" cy="24493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060A13-EA9C-CB4B-C510-CE4CD3ED3F6F}"/>
              </a:ext>
            </a:extLst>
          </p:cNvPr>
          <p:cNvSpPr/>
          <p:nvPr/>
        </p:nvSpPr>
        <p:spPr>
          <a:xfrm>
            <a:off x="7457522" y="5703517"/>
            <a:ext cx="929475" cy="24493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8D6D07-46DF-1DF3-63C0-4B78E17ED7E0}"/>
              </a:ext>
            </a:extLst>
          </p:cNvPr>
          <p:cNvSpPr/>
          <p:nvPr/>
        </p:nvSpPr>
        <p:spPr>
          <a:xfrm>
            <a:off x="10950695" y="5700896"/>
            <a:ext cx="1002968" cy="24493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close-up of a purple background&#10;&#10;AI-generated content may be incorrect.">
            <a:extLst>
              <a:ext uri="{FF2B5EF4-FFF2-40B4-BE49-F238E27FC236}">
                <a16:creationId xmlns:a16="http://schemas.microsoft.com/office/drawing/2014/main" id="{15F4D7DC-2215-E537-2AF5-61BB4A8A6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82" y="4563405"/>
            <a:ext cx="808711" cy="233282"/>
          </a:xfrm>
          <a:prstGeom prst="rect">
            <a:avLst/>
          </a:prstGeom>
        </p:spPr>
      </p:pic>
      <p:pic>
        <p:nvPicPr>
          <p:cNvPr id="27" name="Picture 26" descr="A purple sign with black letters&#10;&#10;AI-generated content may be incorrect.">
            <a:extLst>
              <a:ext uri="{FF2B5EF4-FFF2-40B4-BE49-F238E27FC236}">
                <a16:creationId xmlns:a16="http://schemas.microsoft.com/office/drawing/2014/main" id="{9DF2A7DD-22D0-D8F8-DB91-DF5972D50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10" y="4560111"/>
            <a:ext cx="1090459" cy="233282"/>
          </a:xfrm>
          <a:prstGeom prst="rect">
            <a:avLst/>
          </a:prstGeom>
        </p:spPr>
      </p:pic>
      <p:pic>
        <p:nvPicPr>
          <p:cNvPr id="31" name="Picture 30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0B30135E-94FF-D043-81E4-A1187E41E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94" y="4548527"/>
            <a:ext cx="969447" cy="252929"/>
          </a:xfrm>
          <a:prstGeom prst="rect">
            <a:avLst/>
          </a:prstGeom>
          <a:ln w="25400">
            <a:noFill/>
          </a:ln>
        </p:spPr>
      </p:pic>
      <p:pic>
        <p:nvPicPr>
          <p:cNvPr id="33" name="Picture 32" descr="A green and black text&#10;&#10;AI-generated content may be incorrect.">
            <a:extLst>
              <a:ext uri="{FF2B5EF4-FFF2-40B4-BE49-F238E27FC236}">
                <a16:creationId xmlns:a16="http://schemas.microsoft.com/office/drawing/2014/main" id="{581D8499-962A-6C47-7F8C-9E06C7120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51" y="4577693"/>
            <a:ext cx="1657124" cy="25292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FD14B32-63B1-6457-8A7F-52D8B4216E89}"/>
              </a:ext>
            </a:extLst>
          </p:cNvPr>
          <p:cNvSpPr/>
          <p:nvPr/>
        </p:nvSpPr>
        <p:spPr>
          <a:xfrm>
            <a:off x="2728551" y="4581689"/>
            <a:ext cx="1657124" cy="244936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0D82B1-6BB9-0277-5316-811E1FD0DD11}"/>
              </a:ext>
            </a:extLst>
          </p:cNvPr>
          <p:cNvSpPr/>
          <p:nvPr/>
        </p:nvSpPr>
        <p:spPr>
          <a:xfrm>
            <a:off x="7403915" y="4544411"/>
            <a:ext cx="948806" cy="244936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5EDE37-18A0-E6B1-F645-C83B5526B87D}"/>
              </a:ext>
            </a:extLst>
          </p:cNvPr>
          <p:cNvSpPr/>
          <p:nvPr/>
        </p:nvSpPr>
        <p:spPr>
          <a:xfrm>
            <a:off x="9733783" y="4551107"/>
            <a:ext cx="808710" cy="244936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47472E-7035-A7F8-C6D8-10D158506C7F}"/>
              </a:ext>
            </a:extLst>
          </p:cNvPr>
          <p:cNvSpPr/>
          <p:nvPr/>
        </p:nvSpPr>
        <p:spPr>
          <a:xfrm>
            <a:off x="10823114" y="4554284"/>
            <a:ext cx="1096844" cy="244936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6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87ADD-43BB-22F9-7A0B-77A9B88B7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D4E504-4288-5FA5-9539-8A017DB8A498}"/>
              </a:ext>
            </a:extLst>
          </p:cNvPr>
          <p:cNvSpPr/>
          <p:nvPr/>
        </p:nvSpPr>
        <p:spPr>
          <a:xfrm>
            <a:off x="0" y="0"/>
            <a:ext cx="12186238" cy="6858000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036AAC-A84E-23F9-81B3-198AAEAD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" y="0"/>
            <a:ext cx="7017571" cy="583800"/>
          </a:xfrm>
        </p:spPr>
        <p:txBody>
          <a:bodyPr/>
          <a:lstStyle/>
          <a:p>
            <a:r>
              <a:rPr lang="en-US" dirty="0"/>
              <a:t>Basic Tab Pool Randomization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138896-AA75-E71A-9B04-64F0E3971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1" r="6160" b="525"/>
          <a:stretch>
            <a:fillRect/>
          </a:stretch>
        </p:blipFill>
        <p:spPr>
          <a:xfrm>
            <a:off x="62630" y="6223458"/>
            <a:ext cx="12007717" cy="279899"/>
          </a:xfrm>
          <a:prstGeom prst="rect">
            <a:avLst/>
          </a:prstGeom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70258E-0FE2-D5A1-AE4E-30D532C3F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r="8284"/>
          <a:stretch>
            <a:fillRect/>
          </a:stretch>
        </p:blipFill>
        <p:spPr>
          <a:xfrm>
            <a:off x="4358283" y="686151"/>
            <a:ext cx="7654914" cy="5182665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0095063F-39B8-CA96-8C1B-FF52A245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0" y="686151"/>
            <a:ext cx="511366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Randomly selects 1 tab from each</a:t>
            </a:r>
            <a:br>
              <a:rPr lang="en-US" altLang="en-US" sz="2200" dirty="0"/>
            </a:br>
            <a:r>
              <a:rPr lang="en-US" altLang="en-US" sz="2200" dirty="0"/>
              <a:t>    color pool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Uses original tab names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Maintains tab order</a:t>
            </a:r>
          </a:p>
        </p:txBody>
      </p:sp>
    </p:spTree>
    <p:extLst>
      <p:ext uri="{BB962C8B-B14F-4D97-AF65-F5344CB8AC3E}">
        <p14:creationId xmlns:p14="http://schemas.microsoft.com/office/powerpoint/2010/main" val="19830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2E57-2678-D226-6B56-03CDB6FA4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E391C-B554-4E05-2CA8-334C368577EA}"/>
              </a:ext>
            </a:extLst>
          </p:cNvPr>
          <p:cNvSpPr/>
          <p:nvPr/>
        </p:nvSpPr>
        <p:spPr>
          <a:xfrm>
            <a:off x="0" y="0"/>
            <a:ext cx="12186238" cy="6326659"/>
          </a:xfrm>
          <a:prstGeom prst="rect">
            <a:avLst/>
          </a:prstGeom>
          <a:solidFill>
            <a:srgbClr val="2A2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7CD2E3-BA2D-6ED5-B124-9B45897F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6" y="0"/>
            <a:ext cx="7017571" cy="583800"/>
          </a:xfrm>
        </p:spPr>
        <p:txBody>
          <a:bodyPr/>
          <a:lstStyle/>
          <a:p>
            <a:r>
              <a:rPr lang="en-US" dirty="0"/>
              <a:t>Tab Pool Randomization – Options </a:t>
            </a:r>
          </a:p>
        </p:txBody>
      </p:sp>
      <p:pic>
        <p:nvPicPr>
          <p:cNvPr id="2" name="Rename Reorder.mp4">
            <a:hlinkClick r:id="" action="ppaction://media"/>
            <a:extLst>
              <a:ext uri="{FF2B5EF4-FFF2-40B4-BE49-F238E27FC236}">
                <a16:creationId xmlns:a16="http://schemas.microsoft.com/office/drawing/2014/main" id="{8E1C2EAC-4914-6347-428A-45F53D5A93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10447" b="10790"/>
          <a:stretch>
            <a:fillRect/>
          </a:stretch>
        </p:blipFill>
        <p:spPr>
          <a:xfrm>
            <a:off x="2088627" y="728220"/>
            <a:ext cx="9334500" cy="5401560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585B2925-703D-D8B2-408D-ED0962B13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6" y="291900"/>
            <a:ext cx="681969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Randomize tab order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 Rename tabs (A, B, C,…)</a:t>
            </a:r>
          </a:p>
        </p:txBody>
      </p:sp>
    </p:spTree>
    <p:extLst>
      <p:ext uri="{BB962C8B-B14F-4D97-AF65-F5344CB8AC3E}">
        <p14:creationId xmlns:p14="http://schemas.microsoft.com/office/powerpoint/2010/main" val="30968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9FE55-76C6-7FB1-16B6-F3167B9B9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5140C8-FA25-149D-1995-8B135AD2C3B5}"/>
              </a:ext>
            </a:extLst>
          </p:cNvPr>
          <p:cNvSpPr/>
          <p:nvPr/>
        </p:nvSpPr>
        <p:spPr>
          <a:xfrm>
            <a:off x="0" y="0"/>
            <a:ext cx="12186238" cy="6321287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CB445A-0D26-2278-B69C-D7ADE45F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" y="0"/>
            <a:ext cx="7705493" cy="583800"/>
          </a:xfrm>
        </p:spPr>
        <p:txBody>
          <a:bodyPr/>
          <a:lstStyle/>
          <a:p>
            <a:r>
              <a:rPr lang="en-US" dirty="0"/>
              <a:t>Tab Allocation – Who got what?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7413B0A-4D31-0805-18F2-62734323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7" y="389051"/>
            <a:ext cx="5045309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Table with individual student file’s  </a:t>
            </a:r>
            <a:br>
              <a:rPr lang="en-US" altLang="en-US" sz="2200" dirty="0"/>
            </a:br>
            <a:r>
              <a:rPr lang="en-US" altLang="en-US" sz="2200" dirty="0"/>
              <a:t>    tabs and positions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dirty="0"/>
              <a:t> Similarity depends on number of </a:t>
            </a:r>
            <a:br>
              <a:rPr lang="en-US" altLang="en-US" sz="2200" dirty="0"/>
            </a:br>
            <a:r>
              <a:rPr lang="en-US" altLang="en-US" sz="2200" dirty="0"/>
              <a:t>    versions in each color pool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/>
          </a:p>
          <a:p>
            <a:pPr lvl="1" fontAlgn="base"/>
            <a:r>
              <a:rPr lang="en-US" altLang="en-US" sz="2000" dirty="0"/>
              <a:t>This example 1-4 versions in 4 tab pools: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/>
              <a:t>1 in 24 chance of getting an identical combination of tabs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/>
          </a:p>
          <a:p>
            <a:pPr lvl="1" fontAlgn="base"/>
            <a:r>
              <a:rPr lang="en-US" altLang="en-US" sz="2000" dirty="0"/>
              <a:t>6 versions in 8 tab pools: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/>
              <a:t>1 in 1.68 million chance of getting an identical workbook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/>
          </a:p>
        </p:txBody>
      </p:sp>
      <p:pic>
        <p:nvPicPr>
          <p:cNvPr id="4" name="Picture 3" descr="A table with a list of names&#10;&#10;AI-generated content may be incorrect.">
            <a:extLst>
              <a:ext uri="{FF2B5EF4-FFF2-40B4-BE49-F238E27FC236}">
                <a16:creationId xmlns:a16="http://schemas.microsoft.com/office/drawing/2014/main" id="{315B421B-D6D7-C65D-142B-F5D139AD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63" y="978109"/>
            <a:ext cx="6486032" cy="49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4D92C-BD24-D149-6F2F-AEE05065D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904100-4D6B-6B2A-648D-FD76C895182C}"/>
              </a:ext>
            </a:extLst>
          </p:cNvPr>
          <p:cNvSpPr/>
          <p:nvPr/>
        </p:nvSpPr>
        <p:spPr>
          <a:xfrm>
            <a:off x="0" y="0"/>
            <a:ext cx="12192000" cy="6308592"/>
          </a:xfrm>
          <a:prstGeom prst="rect">
            <a:avLst/>
          </a:prstGeom>
          <a:solidFill>
            <a:srgbClr val="28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98B306-C226-3475-36DD-2A0AD394809A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auto">
          <a:xfrm>
            <a:off x="238548" y="849394"/>
            <a:ext cx="10248729" cy="34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2200" dirty="0"/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200" dirty="0"/>
              <a:t> Progressively increase/update tab pools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2200" dirty="0"/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200" dirty="0"/>
              <a:t> Allows students to work together without direct copy &gt; pasting solutions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2200" dirty="0"/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200" dirty="0"/>
              <a:t> Utilize more honesty controls in online and large enrollment classes</a:t>
            </a:r>
            <a:br>
              <a:rPr lang="en-US" sz="2200" dirty="0"/>
            </a:br>
            <a:r>
              <a:rPr lang="en-US" sz="2200" dirty="0"/>
              <a:t>    where cheating is often more prevalent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2200" dirty="0"/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200" dirty="0"/>
              <a:t> Use AI to create new scenarios and data sets</a:t>
            </a:r>
          </a:p>
          <a:p>
            <a:pPr marL="201168" lvl="1" indent="0">
              <a:buNone/>
            </a:pPr>
            <a:endParaRPr lang="en-US" sz="2400" b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BE92F08-4B54-5FFF-214E-691D17BB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84" y="380326"/>
            <a:ext cx="7017571" cy="5838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449116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3119</TotalTime>
  <Words>665</Words>
  <Application>Microsoft Office PowerPoint</Application>
  <PresentationFormat>Widescreen</PresentationFormat>
  <Paragraphs>113</Paragraphs>
  <Slides>14</Slides>
  <Notes>1</Notes>
  <HiddenSlides>3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Candara</vt:lpstr>
      <vt:lpstr>Times New Roman</vt:lpstr>
      <vt:lpstr>Retrospect</vt:lpstr>
      <vt:lpstr>Tab Pool Randomization:  Authentic Excel Assessment Through Automated Test Generation and Grading in Business Statistics Education</vt:lpstr>
      <vt:lpstr>PowerPoint Presentation</vt:lpstr>
      <vt:lpstr>Scoreboard Features</vt:lpstr>
      <vt:lpstr>Tab Pools: Make Multiple Versions by Concept or Scenario</vt:lpstr>
      <vt:lpstr>Tab Pool Randomization</vt:lpstr>
      <vt:lpstr>Basic Tab Pool Randomization</vt:lpstr>
      <vt:lpstr>Tab Pool Randomization – Options </vt:lpstr>
      <vt:lpstr>Tab Allocation – Who got what?</vt:lpstr>
      <vt:lpstr>Recommendations</vt:lpstr>
      <vt:lpstr>Summary</vt:lpstr>
      <vt:lpstr>PowerPoint Presentation</vt:lpstr>
      <vt:lpstr>Low-Level Honesty Controls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Haase</dc:creator>
  <cp:lastModifiedBy>Matta, Vic</cp:lastModifiedBy>
  <cp:revision>126</cp:revision>
  <dcterms:created xsi:type="dcterms:W3CDTF">2020-07-21T20:43:15Z</dcterms:created>
  <dcterms:modified xsi:type="dcterms:W3CDTF">2026-03-05T18:38:53Z</dcterms:modified>
</cp:coreProperties>
</file>