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notesMasterIdLst>
    <p:notesMasterId r:id="rId16"/>
  </p:notesMasterIdLst>
  <p:sldIdLst>
    <p:sldId id="290" r:id="rId2"/>
    <p:sldId id="314" r:id="rId3"/>
    <p:sldId id="313" r:id="rId4"/>
    <p:sldId id="289" r:id="rId5"/>
    <p:sldId id="347" r:id="rId6"/>
    <p:sldId id="346" r:id="rId7"/>
    <p:sldId id="355" r:id="rId8"/>
    <p:sldId id="349" r:id="rId9"/>
    <p:sldId id="345" r:id="rId10"/>
    <p:sldId id="352" r:id="rId11"/>
    <p:sldId id="353" r:id="rId12"/>
    <p:sldId id="350" r:id="rId13"/>
    <p:sldId id="351" r:id="rId14"/>
    <p:sldId id="344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2D42"/>
    <a:srgbClr val="4AA755"/>
    <a:srgbClr val="D9002B"/>
    <a:srgbClr val="F08A03"/>
    <a:srgbClr val="48A453"/>
    <a:srgbClr val="0433FF"/>
    <a:srgbClr val="44C54D"/>
    <a:srgbClr val="9691E6"/>
    <a:srgbClr val="E8B1CF"/>
    <a:srgbClr val="389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77" autoAdjust="0"/>
    <p:restoredTop sz="94660"/>
  </p:normalViewPr>
  <p:slideViewPr>
    <p:cSldViewPr snapToGrid="0">
      <p:cViewPr varScale="1">
        <p:scale>
          <a:sx n="93" d="100"/>
          <a:sy n="93" d="100"/>
        </p:scale>
        <p:origin x="3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D9AF9E-C8FD-4ECB-B10D-7AB07B666F69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99FC47-4F02-453A-83F2-2ACCEC6C8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515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BE9C73-6CDE-45E2-97F8-E3C5308FA23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470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3/5/2026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3028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995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925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bg>
      <p:bgPr>
        <a:solidFill>
          <a:schemeClr val="bg2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2F96941-79C9-A34B-8AB5-C167A4D72D51}"/>
              </a:ext>
            </a:extLst>
          </p:cNvPr>
          <p:cNvSpPr/>
          <p:nvPr userDrawn="1"/>
        </p:nvSpPr>
        <p:spPr>
          <a:xfrm>
            <a:off x="0" y="0"/>
            <a:ext cx="12192000" cy="986306"/>
          </a:xfrm>
          <a:prstGeom prst="rect">
            <a:avLst/>
          </a:prstGeom>
          <a:pattFill prst="lgGrid">
            <a:fgClr>
              <a:schemeClr val="tx1">
                <a:lumMod val="10000"/>
                <a:lumOff val="9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8A28A8-5C75-FC4B-9A28-8F343DF4B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FD5A6F-AE17-4E4C-9567-DB3B02853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05D35-D126-3B47-A82C-2A13EA9E0A6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57C152-0331-B74F-81FE-04A927A72C7B}"/>
              </a:ext>
            </a:extLst>
          </p:cNvPr>
          <p:cNvSpPr/>
          <p:nvPr userDrawn="1"/>
        </p:nvSpPr>
        <p:spPr>
          <a:xfrm>
            <a:off x="350520" y="279792"/>
            <a:ext cx="11475720" cy="9863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rtlCol="0" anchor="ctr"/>
          <a:lstStyle/>
          <a:p>
            <a:endParaRPr lang="en-US" sz="2400" b="1" dirty="0">
              <a:solidFill>
                <a:schemeClr val="bg1"/>
              </a:solidFill>
              <a:latin typeface="+mn-lt"/>
              <a:ea typeface="Meiryo" panose="020B0604030504040204" pitchFamily="34" charset="-128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FDDD9A4-1691-5D47-9605-21650E221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83440"/>
            <a:ext cx="10904438" cy="583800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>
              <a:defRPr sz="2400" b="1" i="0" spc="150" baseline="0">
                <a:solidFill>
                  <a:schemeClr val="bg2"/>
                </a:solidFill>
                <a:latin typeface="+mj-lt"/>
                <a:ea typeface="Meiryo UI" panose="020B0604030504040204" pitchFamily="34" charset="-128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2F811A9-08B1-C746-B30D-69D7B4A6C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2038570"/>
            <a:ext cx="5042646" cy="703135"/>
          </a:xfrm>
          <a:prstGeom prst="rect">
            <a:avLst/>
          </a:prstGeo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1800" b="1" i="0" cap="all" spc="150" baseline="0">
                <a:solidFill>
                  <a:schemeClr val="accent3">
                    <a:lumMod val="50000"/>
                  </a:schemeClr>
                </a:solidFill>
                <a:latin typeface="+mj-lt"/>
                <a:ea typeface="Meiryo UI" panose="020B0604030504040204" pitchFamily="34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4F0B191-C947-1640-8AD2-EEEAA1ED57C9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501205" y="2038570"/>
            <a:ext cx="5042646" cy="703135"/>
          </a:xfrm>
          <a:prstGeom prst="rect">
            <a:avLst/>
          </a:prstGeo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1800" b="1" i="0" cap="all" spc="150" baseline="0">
                <a:solidFill>
                  <a:schemeClr val="accent3">
                    <a:lumMod val="50000"/>
                  </a:schemeClr>
                </a:solidFill>
                <a:latin typeface="+mj-lt"/>
                <a:ea typeface="Meiryo UI" panose="020B0604030504040204" pitchFamily="34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8B92D52-6B55-2C4B-95E4-CE89611E590B}"/>
              </a:ext>
            </a:extLst>
          </p:cNvPr>
          <p:cNvCxnSpPr>
            <a:cxnSpLocks/>
          </p:cNvCxnSpPr>
          <p:nvPr userDrawn="1"/>
        </p:nvCxnSpPr>
        <p:spPr>
          <a:xfrm>
            <a:off x="6167716" y="1613647"/>
            <a:ext cx="0" cy="4904068"/>
          </a:xfrm>
          <a:prstGeom prst="line">
            <a:avLst/>
          </a:prstGeom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2E17E1D-5E9C-4782-A550-1FA7C170295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38200" y="2894471"/>
            <a:ext cx="5041900" cy="30935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9AE8FA97-2778-4811-810F-CA386FE3C23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501205" y="2894471"/>
            <a:ext cx="5041900" cy="30935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9115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aption">
    <p:bg>
      <p:bgPr>
        <a:solidFill>
          <a:schemeClr val="bg2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4A22209-F6F4-814A-9719-87CDCD23C55F}"/>
              </a:ext>
            </a:extLst>
          </p:cNvPr>
          <p:cNvSpPr/>
          <p:nvPr userDrawn="1"/>
        </p:nvSpPr>
        <p:spPr>
          <a:xfrm>
            <a:off x="0" y="914400"/>
            <a:ext cx="12192000" cy="5029200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1817374-D7A2-2F4D-91C6-E24955F0018B}"/>
              </a:ext>
            </a:extLst>
          </p:cNvPr>
          <p:cNvSpPr/>
          <p:nvPr userDrawn="1"/>
        </p:nvSpPr>
        <p:spPr>
          <a:xfrm>
            <a:off x="5951621" y="1803214"/>
            <a:ext cx="6240379" cy="32528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FBA462-7E60-BA4E-9A1E-3B5E69DACB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CCE73A-EC7C-C74F-BDE1-B9AFE6B3713A}" type="datetimeFigureOut">
              <a:rPr lang="en-US" smtClean="0"/>
              <a:t>3/5/2026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FD5A6F-AE17-4E4C-9567-DB3B02853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05D35-D126-3B47-A82C-2A13EA9E0A6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56FB1BA-653F-254C-9C39-2A5BDD763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4545" y="2028031"/>
            <a:ext cx="5058209" cy="583800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>
              <a:defRPr sz="2400" b="1" i="0" spc="150" baseline="0">
                <a:solidFill>
                  <a:schemeClr val="bg2"/>
                </a:solidFill>
                <a:latin typeface="+mj-lt"/>
                <a:ea typeface="Meiryo UI" panose="020B0604030504040204" pitchFamily="34" charset="-128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AD5E91DA-7D30-8C45-9BE7-5F82AA824B1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2925" y="0"/>
            <a:ext cx="5408696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B3A0EA-D5DD-4E60-90A9-6338842407F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94463" y="2611438"/>
            <a:ext cx="5058209" cy="21653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1375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915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4378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150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611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68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538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2AC24A9-CCB6-4F8D-B8DB-C2F3692CFA5A}" type="datetimeFigureOut">
              <a:rPr lang="en-US" smtClean="0"/>
              <a:t>3/5/2026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19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081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092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  <p:sldLayoutId id="2147483847" r:id="rId12"/>
    <p:sldLayoutId id="2147483848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oreboardexcel.com/" TargetMode="Externa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s://www.scoreboardexcel.com/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n in headphones with a laptop">
            <a:extLst>
              <a:ext uri="{FF2B5EF4-FFF2-40B4-BE49-F238E27FC236}">
                <a16:creationId xmlns:a16="http://schemas.microsoft.com/office/drawing/2014/main" id="{ADA04C7C-FE8B-4C2F-BF2E-CBD501A02DF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0" y="0"/>
            <a:ext cx="12191978" cy="68579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253F3E-E6E8-4DEE-A6F6-D6A88FD39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328" y="960633"/>
            <a:ext cx="10777591" cy="2170475"/>
          </a:xfrm>
        </p:spPr>
        <p:txBody>
          <a:bodyPr>
            <a:noAutofit/>
          </a:bodyPr>
          <a:lstStyle/>
          <a:p>
            <a:pPr algn="ctr"/>
            <a:r>
              <a:rPr lang="en-US" sz="6600" dirty="0">
                <a:solidFill>
                  <a:schemeClr val="bg1">
                    <a:lumMod val="95000"/>
                  </a:schemeClr>
                </a:solidFill>
              </a:rPr>
              <a:t>Tab Pool Randomization</a:t>
            </a:r>
            <a:r>
              <a:rPr lang="en-US" sz="5400" dirty="0">
                <a:solidFill>
                  <a:schemeClr val="bg1">
                    <a:lumMod val="95000"/>
                  </a:schemeClr>
                </a:solidFill>
              </a:rPr>
              <a:t>:</a:t>
            </a:r>
            <a:r>
              <a:rPr lang="en-US" sz="4800" dirty="0">
                <a:solidFill>
                  <a:schemeClr val="bg1">
                    <a:lumMod val="95000"/>
                  </a:schemeClr>
                </a:solidFill>
              </a:rPr>
              <a:t> </a:t>
            </a:r>
            <a:br>
              <a:rPr lang="en-US" sz="4000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3600" dirty="0">
                <a:solidFill>
                  <a:schemeClr val="bg1">
                    <a:lumMod val="95000"/>
                  </a:schemeClr>
                </a:solidFill>
              </a:rPr>
              <a:t>Authentic Excel Assessment Through Automated Test Generation and Grading in Business Statistics Education</a:t>
            </a:r>
            <a:endParaRPr lang="ru-RU" sz="3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954176-1A2D-47B9-B195-FB21407C0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30223" y="4165600"/>
            <a:ext cx="2965444" cy="2461504"/>
          </a:xfrm>
        </p:spPr>
        <p:txBody>
          <a:bodyPr>
            <a:normAutofit lnSpcReduction="10000"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Lauren N. </a:t>
            </a:r>
            <a:r>
              <a:rPr lang="en-US" sz="16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Kenyo</a:t>
            </a:r>
            <a:endParaRPr lang="en-US" sz="1600" kern="100" baseline="30000" dirty="0">
              <a:solidFill>
                <a:schemeClr val="bg1"/>
              </a:solidFill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Timothy J. Haase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Janna </a:t>
            </a:r>
            <a:r>
              <a:rPr lang="en-US" sz="16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Chimeli</a:t>
            </a:r>
            <a:endParaRPr lang="en-US" sz="16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Raymond D. Frost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Ellen R. Gordon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Vic Matta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Adam C. Moyer</a:t>
            </a:r>
            <a:endParaRPr lang="en-US" sz="1600" kern="100" dirty="0">
              <a:solidFill>
                <a:schemeClr val="bg1"/>
              </a:solidFill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535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17B7A-B71D-9C92-3866-6A7710F52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B98DD31-829B-6E57-5D6B-7BA18B2FDBFE}"/>
              </a:ext>
            </a:extLst>
          </p:cNvPr>
          <p:cNvSpPr/>
          <p:nvPr/>
        </p:nvSpPr>
        <p:spPr>
          <a:xfrm>
            <a:off x="0" y="0"/>
            <a:ext cx="12192000" cy="6313336"/>
          </a:xfrm>
          <a:prstGeom prst="rect">
            <a:avLst/>
          </a:prstGeom>
          <a:solidFill>
            <a:srgbClr val="282C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AB2D36A-A4B6-888B-BACD-2F2D5B5C0FFA}"/>
              </a:ext>
            </a:extLst>
          </p:cNvPr>
          <p:cNvSpPr>
            <a:spLocks noGrp="1" noChangeArrowheads="1"/>
          </p:cNvSpPr>
          <p:nvPr>
            <p:ph sz="quarter" idx="15"/>
          </p:nvPr>
        </p:nvSpPr>
        <p:spPr bwMode="auto">
          <a:xfrm>
            <a:off x="-443874" y="679726"/>
            <a:ext cx="11392820" cy="4519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669798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sz="2000" dirty="0"/>
          </a:p>
          <a:p>
            <a:pPr marL="669798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sz="2200" dirty="0"/>
              <a:t> Tab pools enable the creation of a unique workbook for every student</a:t>
            </a:r>
          </a:p>
          <a:p>
            <a:pPr marL="669798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endParaRPr lang="en-US" sz="2200" dirty="0"/>
          </a:p>
          <a:p>
            <a:pPr marL="669798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sz="2200" dirty="0"/>
              <a:t>Instructor needs to:</a:t>
            </a:r>
          </a:p>
          <a:p>
            <a:pPr marL="852678" lvl="2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sz="2000" dirty="0"/>
              <a:t> Create multiple tab versions </a:t>
            </a:r>
          </a:p>
          <a:p>
            <a:pPr marL="852678" lvl="2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sz="2000" dirty="0"/>
              <a:t> Color related tabs the same</a:t>
            </a:r>
          </a:p>
          <a:p>
            <a:pPr marL="852678" lvl="2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endParaRPr lang="en-US" sz="1600" dirty="0"/>
          </a:p>
          <a:p>
            <a:pPr marL="669798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sz="2200" dirty="0"/>
              <a:t> Scoreboard will create unique workbooks from the tab pools</a:t>
            </a:r>
          </a:p>
          <a:p>
            <a:pPr marL="852678" lvl="2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sz="2000" dirty="0"/>
              <a:t> Use similar tab names to encourage collaboration</a:t>
            </a:r>
          </a:p>
          <a:p>
            <a:pPr marL="669798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sz="2000" dirty="0"/>
          </a:p>
          <a:p>
            <a:pPr marL="669798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sz="2200" dirty="0"/>
              <a:t>Access the website:  </a:t>
            </a:r>
            <a:r>
              <a:rPr lang="en-US" sz="22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www.scoreboardexcel.com </a:t>
            </a:r>
            <a:endParaRPr lang="en-US" sz="2200" dirty="0"/>
          </a:p>
          <a:p>
            <a:pPr marL="669798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sz="2200" dirty="0"/>
              <a:t>And click on the </a:t>
            </a:r>
            <a:r>
              <a:rPr lang="en-US" sz="2200"/>
              <a:t>RESEARCH link</a:t>
            </a:r>
            <a:endParaRPr lang="en-US" sz="2200" dirty="0"/>
          </a:p>
          <a:p>
            <a:pPr marL="669798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sz="2000" dirty="0"/>
          </a:p>
          <a:p>
            <a:pPr marL="201168" lvl="1" indent="0">
              <a:buNone/>
            </a:pPr>
            <a:endParaRPr lang="en-US" sz="2000" b="1" dirty="0"/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3234C74B-E9CC-3343-DBD9-04E647EE0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30" y="0"/>
            <a:ext cx="7017571" cy="5838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588988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9363AB-4A53-BDFB-381F-2A37722D3A5B}"/>
              </a:ext>
            </a:extLst>
          </p:cNvPr>
          <p:cNvSpPr/>
          <p:nvPr/>
        </p:nvSpPr>
        <p:spPr>
          <a:xfrm>
            <a:off x="0" y="0"/>
            <a:ext cx="12192000" cy="6974958"/>
          </a:xfrm>
          <a:prstGeom prst="rect">
            <a:avLst/>
          </a:prstGeom>
          <a:solidFill>
            <a:srgbClr val="282C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075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1FB5352-C490-C0F0-C472-2032B21E6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F16881A-3525-ADB7-C063-60653AE433A9}"/>
              </a:ext>
            </a:extLst>
          </p:cNvPr>
          <p:cNvSpPr/>
          <p:nvPr/>
        </p:nvSpPr>
        <p:spPr>
          <a:xfrm>
            <a:off x="0" y="-22741"/>
            <a:ext cx="12192000" cy="6323057"/>
          </a:xfrm>
          <a:prstGeom prst="rect">
            <a:avLst/>
          </a:prstGeom>
          <a:solidFill>
            <a:srgbClr val="282C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BA9D5B82-26A1-D3F5-0069-73CE56B9A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30" y="0"/>
            <a:ext cx="8543488" cy="583800"/>
          </a:xfrm>
        </p:spPr>
        <p:txBody>
          <a:bodyPr/>
          <a:lstStyle/>
          <a:p>
            <a:r>
              <a:rPr lang="en-US" dirty="0"/>
              <a:t>Low-Level Honesty Controls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76910B-6BCC-28A5-957F-B8CC5BF86D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260" y="623570"/>
            <a:ext cx="10033348" cy="1969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200" dirty="0"/>
              <a:t> Value Shifting</a:t>
            </a:r>
          </a:p>
          <a:p>
            <a:pPr marL="292608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altLang="en-US" sz="2000" dirty="0"/>
              <a:t>Assigns </a:t>
            </a:r>
            <a:r>
              <a:rPr lang="en-US" sz="2000" dirty="0"/>
              <a:t>unique values to each student's workbook</a:t>
            </a:r>
            <a:endParaRPr lang="en-US" altLang="en-US" sz="2000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altLang="en-US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200" dirty="0"/>
              <a:t> Formula Shifting</a:t>
            </a:r>
          </a:p>
          <a:p>
            <a:pPr marL="292608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altLang="en-US" sz="2000" dirty="0"/>
              <a:t> Shifts cells random number of columns and rows to create unique cell references</a:t>
            </a:r>
          </a:p>
          <a:p>
            <a:pPr marL="292608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endParaRPr lang="en-US" altLang="en-US" dirty="0"/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D199FEC4-ABBF-9ADB-B9D4-1AB9E05BA2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9"/>
          <a:stretch/>
        </p:blipFill>
        <p:spPr>
          <a:xfrm>
            <a:off x="148438" y="2805498"/>
            <a:ext cx="11895124" cy="328266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0324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C77019A-08ED-B20D-AFEA-547966BDB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6AA6631-131E-013C-CF93-3213C305D85D}"/>
              </a:ext>
            </a:extLst>
          </p:cNvPr>
          <p:cNvSpPr/>
          <p:nvPr/>
        </p:nvSpPr>
        <p:spPr>
          <a:xfrm>
            <a:off x="0" y="-22741"/>
            <a:ext cx="7772636" cy="6858000"/>
          </a:xfrm>
          <a:prstGeom prst="rect">
            <a:avLst/>
          </a:prstGeom>
          <a:solidFill>
            <a:srgbClr val="282C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8E3BB8E-F3E0-D712-0B1E-A1F9E2D3C6BD}"/>
              </a:ext>
            </a:extLst>
          </p:cNvPr>
          <p:cNvSpPr>
            <a:spLocks noGrp="1" noChangeArrowheads="1"/>
          </p:cNvSpPr>
          <p:nvPr>
            <p:ph sz="quarter" idx="15"/>
          </p:nvPr>
        </p:nvSpPr>
        <p:spPr bwMode="auto">
          <a:xfrm>
            <a:off x="543260" y="332118"/>
            <a:ext cx="6374006" cy="2806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/>
              <a:t>How much do files differ?	</a:t>
            </a:r>
          </a:p>
          <a:p>
            <a:r>
              <a:rPr lang="en-US" b="1" dirty="0"/>
              <a:t>Uploaded 20 student assignments generated with Tab Pool Randomization into </a:t>
            </a:r>
            <a:r>
              <a:rPr lang="en-US" b="1" dirty="0" err="1"/>
              <a:t>ChatGPT</a:t>
            </a:r>
            <a:endParaRPr lang="en-US" b="1" dirty="0"/>
          </a:p>
          <a:p>
            <a:pPr lvl="1"/>
            <a:r>
              <a:rPr lang="en-US" b="1" dirty="0"/>
              <a:t>Politely requested a similarity report</a:t>
            </a:r>
          </a:p>
          <a:p>
            <a:pPr lvl="2"/>
            <a:r>
              <a:rPr lang="en-US" b="1" dirty="0"/>
              <a:t>(making sure to stay on the terminator’s good side for the eventual reckoning)</a:t>
            </a:r>
          </a:p>
          <a:p>
            <a:r>
              <a:rPr lang="en-US" b="1" dirty="0"/>
              <a:t>Closest similarity = 4.14%</a:t>
            </a:r>
          </a:p>
          <a:p>
            <a:r>
              <a:rPr lang="en-US" b="1" dirty="0"/>
              <a:t>All &lt;5%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A50967-CDF9-5064-8690-BAE3D42A7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636" y="0"/>
            <a:ext cx="4419364" cy="69258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A40DE6-EBC1-BBD9-616A-E32885C73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920" y="3667983"/>
            <a:ext cx="5534797" cy="285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543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46F314B-E42E-44CA-942C-96C45C3B033A}"/>
              </a:ext>
            </a:extLst>
          </p:cNvPr>
          <p:cNvSpPr/>
          <p:nvPr/>
        </p:nvSpPr>
        <p:spPr>
          <a:xfrm>
            <a:off x="0" y="-22742"/>
            <a:ext cx="7772636" cy="6880741"/>
          </a:xfrm>
          <a:prstGeom prst="rect">
            <a:avLst/>
          </a:prstGeom>
          <a:solidFill>
            <a:srgbClr val="282C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87C75D-361D-4935-887F-952ECE5F3E5F}"/>
              </a:ext>
            </a:extLst>
          </p:cNvPr>
          <p:cNvSpPr/>
          <p:nvPr/>
        </p:nvSpPr>
        <p:spPr>
          <a:xfrm>
            <a:off x="6673352" y="1"/>
            <a:ext cx="5518648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4D43634-DF29-4333-87E7-4E670A7532B4}"/>
              </a:ext>
            </a:extLst>
          </p:cNvPr>
          <p:cNvSpPr>
            <a:spLocks noGrp="1" noChangeArrowheads="1"/>
          </p:cNvSpPr>
          <p:nvPr>
            <p:ph sz="quarter" idx="15"/>
          </p:nvPr>
        </p:nvSpPr>
        <p:spPr bwMode="auto">
          <a:xfrm>
            <a:off x="123464" y="301278"/>
            <a:ext cx="6374006" cy="654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800" b="1" dirty="0"/>
              <a:t>Does the Tab Pool Minimize Cheating? Improve Performance?</a:t>
            </a:r>
          </a:p>
          <a:p>
            <a:r>
              <a:rPr lang="en-US" sz="1800" b="1" dirty="0"/>
              <a:t>For small class sizes, no evidence.</a:t>
            </a:r>
          </a:p>
          <a:p>
            <a:r>
              <a:rPr lang="en-US" sz="1800" dirty="0"/>
              <a:t>Experiment:</a:t>
            </a:r>
          </a:p>
          <a:p>
            <a:r>
              <a:rPr lang="en-US" sz="1800" dirty="0"/>
              <a:t>Two sections of Business Statistics with identical layouts</a:t>
            </a:r>
          </a:p>
          <a:p>
            <a:pPr lvl="1"/>
            <a:r>
              <a:rPr lang="en-US" dirty="0"/>
              <a:t>Same Instructor &amp; Text</a:t>
            </a:r>
          </a:p>
          <a:p>
            <a:pPr lvl="1"/>
            <a:r>
              <a:rPr lang="en-US" dirty="0"/>
              <a:t>35 Students per class</a:t>
            </a:r>
          </a:p>
          <a:p>
            <a:r>
              <a:rPr lang="en-US" sz="1800" dirty="0"/>
              <a:t>One class receives </a:t>
            </a:r>
            <a:r>
              <a:rPr lang="en-US" sz="1800" b="1" u="sng" dirty="0"/>
              <a:t>generic</a:t>
            </a:r>
            <a:r>
              <a:rPr lang="en-US" sz="1800" dirty="0"/>
              <a:t> assignments (everyone has the same file)</a:t>
            </a:r>
          </a:p>
          <a:p>
            <a:pPr lvl="1"/>
            <a:r>
              <a:rPr lang="en-US" dirty="0"/>
              <a:t>This is our Generic group</a:t>
            </a:r>
          </a:p>
          <a:p>
            <a:r>
              <a:rPr lang="en-US" sz="1800" dirty="0"/>
              <a:t>The other class receives academic integrity </a:t>
            </a:r>
            <a:r>
              <a:rPr lang="en-US" sz="1800" b="1" u="sng" dirty="0"/>
              <a:t>controls</a:t>
            </a:r>
            <a:r>
              <a:rPr lang="en-US" sz="1800" dirty="0"/>
              <a:t> (Control group)</a:t>
            </a:r>
          </a:p>
          <a:p>
            <a:pPr lvl="1"/>
            <a:r>
              <a:rPr lang="en-US" dirty="0"/>
              <a:t>Randomized tabs &amp; values</a:t>
            </a:r>
          </a:p>
          <a:p>
            <a:pPr lvl="1"/>
            <a:r>
              <a:rPr lang="en-US" dirty="0"/>
              <a:t>Shifted cells</a:t>
            </a:r>
          </a:p>
          <a:p>
            <a:r>
              <a:rPr lang="en-US" sz="1800" dirty="0"/>
              <a:t>Compare Exam Scores: Control versus Generic</a:t>
            </a:r>
          </a:p>
          <a:p>
            <a:pPr lvl="1"/>
            <a:r>
              <a:rPr lang="en-US" dirty="0"/>
              <a:t>No significant difference for any of the three exams administered</a:t>
            </a:r>
          </a:p>
          <a:p>
            <a:r>
              <a:rPr lang="en-US" sz="1800" b="1" dirty="0"/>
              <a:t>Potential Explanation: Monitoring</a:t>
            </a:r>
          </a:p>
          <a:p>
            <a:pPr lvl="1"/>
            <a:r>
              <a:rPr lang="en-US" sz="1600" dirty="0"/>
              <a:t>Small classes may not share files as much due to perceived awareness of the Professor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9C500A-1EC6-46C6-A974-059C145C9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9141" y="550035"/>
            <a:ext cx="4858933" cy="571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94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23F34C1-941B-274D-334F-08F0968FF763}"/>
              </a:ext>
            </a:extLst>
          </p:cNvPr>
          <p:cNvSpPr/>
          <p:nvPr/>
        </p:nvSpPr>
        <p:spPr>
          <a:xfrm>
            <a:off x="-4368" y="0"/>
            <a:ext cx="12192000" cy="6329238"/>
          </a:xfrm>
          <a:prstGeom prst="rect">
            <a:avLst/>
          </a:prstGeom>
          <a:solidFill>
            <a:srgbClr val="282C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6DAC97-8000-97B1-AFED-C1FDBC94B507}"/>
              </a:ext>
            </a:extLst>
          </p:cNvPr>
          <p:cNvSpPr txBox="1">
            <a:spLocks/>
          </p:cNvSpPr>
          <p:nvPr/>
        </p:nvSpPr>
        <p:spPr>
          <a:xfrm>
            <a:off x="62630" y="0"/>
            <a:ext cx="7017571" cy="5838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400" b="1" i="0" kern="1200" spc="150" baseline="0">
                <a:solidFill>
                  <a:schemeClr val="bg2"/>
                </a:solidFill>
                <a:latin typeface="+mj-lt"/>
                <a:ea typeface="Meiryo UI" panose="020B0604030504040204" pitchFamily="34" charset="-128"/>
                <a:cs typeface="+mj-cs"/>
              </a:defRPr>
            </a:lvl1pPr>
          </a:lstStyle>
          <a:p>
            <a:r>
              <a:rPr lang="en-US" dirty="0"/>
              <a:t>Scoreboard for Excel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3017211D-9C44-B641-A078-4EA6FEE3BBF9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93476" y="636104"/>
            <a:ext cx="10417318" cy="4276556"/>
          </a:xfrm>
          <a:noFill/>
        </p:spPr>
        <p:txBody>
          <a:bodyPr>
            <a:norm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Downloadable (AND FREE) EdTech software that works with Excel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Office 365 or Excel 2021 versions – Mac or Windows</a:t>
            </a:r>
          </a:p>
          <a:p>
            <a:r>
              <a:rPr lang="en-US" sz="2200" dirty="0">
                <a:solidFill>
                  <a:schemeClr val="bg1"/>
                </a:solidFill>
              </a:rPr>
              <a:t>Make assignments, exams, in-class problems</a:t>
            </a:r>
          </a:p>
          <a:p>
            <a:r>
              <a:rPr lang="en-US" sz="2200" dirty="0">
                <a:solidFill>
                  <a:schemeClr val="bg1"/>
                </a:solidFill>
              </a:rPr>
              <a:t>Customized to your preferences</a:t>
            </a:r>
          </a:p>
          <a:p>
            <a:r>
              <a:rPr lang="en-US" sz="2200" dirty="0">
                <a:solidFill>
                  <a:schemeClr val="bg1"/>
                </a:solidFill>
              </a:rPr>
              <a:t>Provides feedback while users work through their files</a:t>
            </a:r>
          </a:p>
          <a:p>
            <a:r>
              <a:rPr lang="en-US" sz="2200" dirty="0">
                <a:solidFill>
                  <a:schemeClr val="bg1"/>
                </a:solidFill>
              </a:rPr>
              <a:t>Can create an entire class assignment/grade entire class in seconds</a:t>
            </a:r>
          </a:p>
          <a:p>
            <a:r>
              <a:rPr lang="en-US" sz="2200" dirty="0">
                <a:solidFill>
                  <a:schemeClr val="bg1"/>
                </a:solidFill>
              </a:rPr>
              <a:t>Can increase the difficulty and add additional honesty controls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DC1384-9127-4F1C-8D76-3B2BFFC3C5AF}"/>
              </a:ext>
            </a:extLst>
          </p:cNvPr>
          <p:cNvSpPr txBox="1"/>
          <p:nvPr/>
        </p:nvSpPr>
        <p:spPr>
          <a:xfrm>
            <a:off x="298401" y="4558717"/>
            <a:ext cx="678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Access the website: </a:t>
            </a:r>
          </a:p>
          <a:p>
            <a:r>
              <a:rPr lang="en-US" sz="2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www.scoreboardexcel.com 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4" name="Content Placeholder 4" descr="A screenshot of a spreadsheet&#10;&#10;Description automatically generated">
            <a:extLst>
              <a:ext uri="{FF2B5EF4-FFF2-40B4-BE49-F238E27FC236}">
                <a16:creationId xmlns:a16="http://schemas.microsoft.com/office/drawing/2014/main" id="{35E4EE97-77A3-1A98-73F5-1C37A5BB9C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709" y="3869598"/>
            <a:ext cx="8276815" cy="279400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2360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46F314B-E42E-44CA-942C-96C45C3B033A}"/>
              </a:ext>
            </a:extLst>
          </p:cNvPr>
          <p:cNvSpPr/>
          <p:nvPr/>
        </p:nvSpPr>
        <p:spPr>
          <a:xfrm>
            <a:off x="0" y="-22741"/>
            <a:ext cx="12192000" cy="6323057"/>
          </a:xfrm>
          <a:prstGeom prst="rect">
            <a:avLst/>
          </a:prstGeom>
          <a:solidFill>
            <a:srgbClr val="282C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AFA92840-A6A9-B20C-298A-0FE22024A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30" y="0"/>
            <a:ext cx="7017571" cy="583800"/>
          </a:xfrm>
        </p:spPr>
        <p:txBody>
          <a:bodyPr/>
          <a:lstStyle/>
          <a:p>
            <a:r>
              <a:rPr lang="en-US" dirty="0"/>
              <a:t>Scoreboard Features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DB4F2013-BC43-15DD-4677-E9A7B7FA7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30" y="659074"/>
            <a:ext cx="9432099" cy="3985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dirty="0"/>
              <a:t> </a:t>
            </a:r>
            <a:r>
              <a:rPr lang="en-US" altLang="en-US" sz="2200" dirty="0"/>
              <a:t>Provides solution feedback in real time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altLang="en-US" sz="2200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200" dirty="0"/>
              <a:t> Indicates correct and incorrect solutions with green and pink cell fill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altLang="en-US" sz="2200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200" dirty="0"/>
              <a:t> Prompts users to fix:</a:t>
            </a:r>
            <a:endParaRPr lang="en-US" sz="2200" dirty="0"/>
          </a:p>
          <a:p>
            <a:pPr lvl="1"/>
            <a:r>
              <a:rPr lang="en-US" sz="2000" dirty="0"/>
              <a:t>Incorrect answer values</a:t>
            </a:r>
          </a:p>
          <a:p>
            <a:pPr lvl="1"/>
            <a:r>
              <a:rPr lang="en-US" altLang="en-US" sz="2000" dirty="0"/>
              <a:t>Manually typed values</a:t>
            </a:r>
          </a:p>
          <a:p>
            <a:pPr lvl="1"/>
            <a:r>
              <a:rPr lang="en-US" altLang="en-US" sz="2000" dirty="0"/>
              <a:t>Missing cell references</a:t>
            </a:r>
          </a:p>
          <a:p>
            <a:pPr lvl="1"/>
            <a:r>
              <a:rPr lang="en-US" altLang="en-US" sz="2000" dirty="0"/>
              <a:t>Missing absolute references</a:t>
            </a:r>
          </a:p>
          <a:p>
            <a:pPr lvl="1"/>
            <a:r>
              <a:rPr lang="en-US" altLang="en-US" sz="2000" dirty="0"/>
              <a:t>Incorrect cell formatting</a:t>
            </a:r>
          </a:p>
          <a:p>
            <a:pPr marL="0" indent="0">
              <a:buNone/>
            </a:pPr>
            <a:endParaRPr lang="en-US" altLang="en-US" dirty="0"/>
          </a:p>
        </p:txBody>
      </p:sp>
      <p:pic>
        <p:nvPicPr>
          <p:cNvPr id="14" name="Picture 13" descr="A screenshot of a spreadsheet&#10;&#10;AI-generated content may be incorrect.">
            <a:extLst>
              <a:ext uri="{FF2B5EF4-FFF2-40B4-BE49-F238E27FC236}">
                <a16:creationId xmlns:a16="http://schemas.microsoft.com/office/drawing/2014/main" id="{194AF6F8-445C-89CF-4FB8-A33CFDDEE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866" y="3138787"/>
            <a:ext cx="7772400" cy="2623733"/>
          </a:xfrm>
          <a:prstGeom prst="rect">
            <a:avLst/>
          </a:prstGeom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4987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46F314B-E42E-44CA-942C-96C45C3B033A}"/>
              </a:ext>
            </a:extLst>
          </p:cNvPr>
          <p:cNvSpPr/>
          <p:nvPr/>
        </p:nvSpPr>
        <p:spPr>
          <a:xfrm>
            <a:off x="8092" y="8092"/>
            <a:ext cx="12191999" cy="7423027"/>
          </a:xfrm>
          <a:prstGeom prst="rect">
            <a:avLst/>
          </a:prstGeom>
          <a:solidFill>
            <a:srgbClr val="282C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81174887-882B-CC82-DC41-7E94ACF34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542" y="1933962"/>
            <a:ext cx="6223815" cy="506344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C1B182C-C631-E961-B53E-BA8A756722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48" y="1416621"/>
            <a:ext cx="5545311" cy="557394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9F42768-7A00-44B6-B91D-8876B8A46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29" y="0"/>
            <a:ext cx="9168001" cy="583800"/>
          </a:xfrm>
        </p:spPr>
        <p:txBody>
          <a:bodyPr/>
          <a:lstStyle/>
          <a:p>
            <a:r>
              <a:rPr lang="en-US" dirty="0"/>
              <a:t>Tab Pools: Make Multiple Versions by Concept or Scenario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4D43634-DF29-4333-87E7-4E670A7532B4}"/>
              </a:ext>
            </a:extLst>
          </p:cNvPr>
          <p:cNvSpPr>
            <a:spLocks noGrp="1" noChangeArrowheads="1"/>
          </p:cNvSpPr>
          <p:nvPr>
            <p:ph sz="quarter" idx="15"/>
          </p:nvPr>
        </p:nvSpPr>
        <p:spPr bwMode="auto">
          <a:xfrm>
            <a:off x="329782" y="597281"/>
            <a:ext cx="512944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200" b="1" dirty="0"/>
              <a:t>Same Concept</a:t>
            </a:r>
            <a:r>
              <a:rPr lang="en-US" altLang="en-US" sz="2200" dirty="0"/>
              <a:t>: Z Test &amp; 2 Tailed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200" dirty="0"/>
              <a:t>Different Scenarios: Gas, Texts, Training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1844898-7DAC-2986-AA57-89A220C21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1389" y="1147171"/>
            <a:ext cx="554531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200" b="1" dirty="0"/>
              <a:t>Same Scenario</a:t>
            </a:r>
            <a:r>
              <a:rPr lang="en-US" altLang="en-US" sz="2200" dirty="0"/>
              <a:t>: Wages</a:t>
            </a:r>
          </a:p>
          <a:p>
            <a:pPr mar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200" dirty="0"/>
              <a:t>Different Concepts: Z vs. T Test; 1 vs 2 Tailed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137DD2-19D3-3788-0006-0D1377FC22B0}"/>
              </a:ext>
            </a:extLst>
          </p:cNvPr>
          <p:cNvSpPr/>
          <p:nvPr/>
        </p:nvSpPr>
        <p:spPr>
          <a:xfrm>
            <a:off x="349327" y="1434699"/>
            <a:ext cx="509203" cy="244936"/>
          </a:xfrm>
          <a:prstGeom prst="rect">
            <a:avLst/>
          </a:prstGeom>
          <a:noFill/>
          <a:ln w="31750">
            <a:solidFill>
              <a:srgbClr val="D9002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CD62B3-203D-08D8-1F3E-455FA8D2C2C8}"/>
              </a:ext>
            </a:extLst>
          </p:cNvPr>
          <p:cNvSpPr/>
          <p:nvPr/>
        </p:nvSpPr>
        <p:spPr>
          <a:xfrm>
            <a:off x="349326" y="5254548"/>
            <a:ext cx="624067" cy="244936"/>
          </a:xfrm>
          <a:prstGeom prst="rect">
            <a:avLst/>
          </a:prstGeom>
          <a:noFill/>
          <a:ln w="31750">
            <a:solidFill>
              <a:srgbClr val="D9002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DFDAD0B-DFE0-4C70-FF0E-E313C7054E57}"/>
              </a:ext>
            </a:extLst>
          </p:cNvPr>
          <p:cNvSpPr/>
          <p:nvPr/>
        </p:nvSpPr>
        <p:spPr>
          <a:xfrm>
            <a:off x="337933" y="3617316"/>
            <a:ext cx="424561" cy="244936"/>
          </a:xfrm>
          <a:prstGeom prst="rect">
            <a:avLst/>
          </a:prstGeom>
          <a:noFill/>
          <a:ln w="31750">
            <a:solidFill>
              <a:srgbClr val="D9002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C40E6E-AD9C-D14F-6934-16FCB6AEBE75}"/>
              </a:ext>
            </a:extLst>
          </p:cNvPr>
          <p:cNvSpPr/>
          <p:nvPr/>
        </p:nvSpPr>
        <p:spPr>
          <a:xfrm>
            <a:off x="6045856" y="1933961"/>
            <a:ext cx="581482" cy="213639"/>
          </a:xfrm>
          <a:prstGeom prst="rect">
            <a:avLst/>
          </a:prstGeom>
          <a:noFill/>
          <a:ln w="31750">
            <a:solidFill>
              <a:srgbClr val="4AA7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BBE2310-A68C-AE4B-B153-316056A186E6}"/>
              </a:ext>
            </a:extLst>
          </p:cNvPr>
          <p:cNvSpPr/>
          <p:nvPr/>
        </p:nvSpPr>
        <p:spPr>
          <a:xfrm>
            <a:off x="6006328" y="5398480"/>
            <a:ext cx="581482" cy="213640"/>
          </a:xfrm>
          <a:prstGeom prst="rect">
            <a:avLst/>
          </a:prstGeom>
          <a:noFill/>
          <a:ln w="31750">
            <a:solidFill>
              <a:srgbClr val="4AA7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8E464E2-481C-B53F-EC83-1B6664F5A7C3}"/>
              </a:ext>
            </a:extLst>
          </p:cNvPr>
          <p:cNvSpPr/>
          <p:nvPr/>
        </p:nvSpPr>
        <p:spPr>
          <a:xfrm>
            <a:off x="6036024" y="3756661"/>
            <a:ext cx="581482" cy="213640"/>
          </a:xfrm>
          <a:prstGeom prst="rect">
            <a:avLst/>
          </a:prstGeom>
          <a:noFill/>
          <a:ln w="31750">
            <a:solidFill>
              <a:srgbClr val="4AA7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099557A-14CE-AE62-2BA0-EB3F1763E0FE}"/>
              </a:ext>
            </a:extLst>
          </p:cNvPr>
          <p:cNvSpPr/>
          <p:nvPr/>
        </p:nvSpPr>
        <p:spPr>
          <a:xfrm>
            <a:off x="3294695" y="3068368"/>
            <a:ext cx="915681" cy="244936"/>
          </a:xfrm>
          <a:prstGeom prst="rect">
            <a:avLst/>
          </a:prstGeom>
          <a:noFill/>
          <a:ln w="31750">
            <a:solidFill>
              <a:srgbClr val="4AA7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92EB521-16F2-D653-137F-27A02F301EA4}"/>
              </a:ext>
            </a:extLst>
          </p:cNvPr>
          <p:cNvSpPr/>
          <p:nvPr/>
        </p:nvSpPr>
        <p:spPr>
          <a:xfrm>
            <a:off x="3051632" y="6711737"/>
            <a:ext cx="915681" cy="244936"/>
          </a:xfrm>
          <a:prstGeom prst="rect">
            <a:avLst/>
          </a:prstGeom>
          <a:noFill/>
          <a:ln w="31750">
            <a:solidFill>
              <a:srgbClr val="4AA7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5B57933-51F6-D938-EBD6-1A48C9C33C16}"/>
              </a:ext>
            </a:extLst>
          </p:cNvPr>
          <p:cNvSpPr/>
          <p:nvPr/>
        </p:nvSpPr>
        <p:spPr>
          <a:xfrm>
            <a:off x="3381654" y="4716718"/>
            <a:ext cx="915681" cy="244936"/>
          </a:xfrm>
          <a:prstGeom prst="rect">
            <a:avLst/>
          </a:prstGeom>
          <a:noFill/>
          <a:ln w="31750">
            <a:solidFill>
              <a:srgbClr val="4AA7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C84A608-B97C-6595-090F-59F07C662682}"/>
              </a:ext>
            </a:extLst>
          </p:cNvPr>
          <p:cNvSpPr/>
          <p:nvPr/>
        </p:nvSpPr>
        <p:spPr>
          <a:xfrm>
            <a:off x="7964137" y="2336422"/>
            <a:ext cx="1032379" cy="199724"/>
          </a:xfrm>
          <a:prstGeom prst="rect">
            <a:avLst/>
          </a:prstGeom>
          <a:noFill/>
          <a:ln w="31750">
            <a:solidFill>
              <a:srgbClr val="D9002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A452AF3-1569-5FF7-DD46-36A4B7FBBD81}"/>
              </a:ext>
            </a:extLst>
          </p:cNvPr>
          <p:cNvSpPr/>
          <p:nvPr/>
        </p:nvSpPr>
        <p:spPr>
          <a:xfrm>
            <a:off x="8286741" y="4129740"/>
            <a:ext cx="943890" cy="225815"/>
          </a:xfrm>
          <a:prstGeom prst="rect">
            <a:avLst/>
          </a:prstGeom>
          <a:noFill/>
          <a:ln w="31750">
            <a:solidFill>
              <a:srgbClr val="D9002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53EBA4C8-51B0-B541-4A33-52CE59BA0773}"/>
              </a:ext>
            </a:extLst>
          </p:cNvPr>
          <p:cNvSpPr/>
          <p:nvPr/>
        </p:nvSpPr>
        <p:spPr>
          <a:xfrm>
            <a:off x="7944473" y="5783128"/>
            <a:ext cx="943889" cy="199724"/>
          </a:xfrm>
          <a:prstGeom prst="rect">
            <a:avLst/>
          </a:prstGeom>
          <a:noFill/>
          <a:ln w="31750">
            <a:solidFill>
              <a:srgbClr val="D9002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043B5F-AAF7-26D2-EDCA-3FF3BAE04403}"/>
              </a:ext>
            </a:extLst>
          </p:cNvPr>
          <p:cNvSpPr/>
          <p:nvPr/>
        </p:nvSpPr>
        <p:spPr>
          <a:xfrm>
            <a:off x="8129520" y="2528536"/>
            <a:ext cx="1808378" cy="199724"/>
          </a:xfrm>
          <a:prstGeom prst="rect">
            <a:avLst/>
          </a:prstGeom>
          <a:noFill/>
          <a:ln w="31750">
            <a:solidFill>
              <a:srgbClr val="D9002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C56FF3-7C11-3376-2CE4-39E7E5491046}"/>
              </a:ext>
            </a:extLst>
          </p:cNvPr>
          <p:cNvSpPr/>
          <p:nvPr/>
        </p:nvSpPr>
        <p:spPr>
          <a:xfrm>
            <a:off x="8109856" y="5979694"/>
            <a:ext cx="1808378" cy="199724"/>
          </a:xfrm>
          <a:prstGeom prst="rect">
            <a:avLst/>
          </a:prstGeom>
          <a:noFill/>
          <a:ln w="31750">
            <a:solidFill>
              <a:srgbClr val="D9002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11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4" grpId="0" animBg="1"/>
      <p:bldP spid="45" grpId="0" animBg="1"/>
      <p:bldP spid="46" grpId="0" animBg="1"/>
      <p:bldP spid="56" grpId="0" animBg="1"/>
      <p:bldP spid="57" grpId="0" animBg="1"/>
      <p:bldP spid="58" grpId="0" animBg="1"/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58F0D-66CF-8E97-CCDC-6AE179636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C92E412-1CC7-6007-1B1E-BEBEB5522669}"/>
              </a:ext>
            </a:extLst>
          </p:cNvPr>
          <p:cNvSpPr/>
          <p:nvPr/>
        </p:nvSpPr>
        <p:spPr>
          <a:xfrm>
            <a:off x="0" y="0"/>
            <a:ext cx="12197761" cy="6592824"/>
          </a:xfrm>
          <a:prstGeom prst="rect">
            <a:avLst/>
          </a:prstGeom>
          <a:solidFill>
            <a:srgbClr val="282C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5E58376-B03E-B2E3-D91C-27DAAA488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30" y="0"/>
            <a:ext cx="7017571" cy="583800"/>
          </a:xfrm>
        </p:spPr>
        <p:txBody>
          <a:bodyPr/>
          <a:lstStyle/>
          <a:p>
            <a:r>
              <a:rPr lang="en-US" dirty="0"/>
              <a:t>Tab Pool Randomization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616252B-A1C1-513F-1AA4-58BA58B6C847}"/>
              </a:ext>
            </a:extLst>
          </p:cNvPr>
          <p:cNvSpPr>
            <a:spLocks noGrp="1" noChangeArrowheads="1"/>
          </p:cNvSpPr>
          <p:nvPr>
            <p:ph sz="quarter" idx="15"/>
          </p:nvPr>
        </p:nvSpPr>
        <p:spPr bwMode="auto">
          <a:xfrm>
            <a:off x="47126" y="623862"/>
            <a:ext cx="12030431" cy="2505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sz="2200" dirty="0"/>
              <a:t> All tabs from each pool (group) should be colored the exact same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sz="22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sz="2200" dirty="0"/>
              <a:t> Number of tabs in each pool may vary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sz="22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</a:rPr>
              <a:t> Scoreboard will </a:t>
            </a:r>
            <a:r>
              <a:rPr lang="en-US" altLang="en-US" sz="2200" dirty="0"/>
              <a:t>pull 1 tab from each color pool to create a unique file for each student</a:t>
            </a:r>
          </a:p>
          <a:p>
            <a:pPr lvl="1" fontAlgn="base"/>
            <a:r>
              <a:rPr lang="en-US" altLang="en-US" sz="2000" dirty="0"/>
              <a:t>If there’s only 1 tab in a color pool, every student will get that tab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2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C5581E9-51F0-4134-D2F7-72943A2F7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00"/>
          <a:stretch>
            <a:fillRect/>
          </a:stretch>
        </p:blipFill>
        <p:spPr>
          <a:xfrm>
            <a:off x="98939" y="2979175"/>
            <a:ext cx="11978618" cy="2999258"/>
          </a:xfrm>
          <a:prstGeom prst="rect">
            <a:avLst/>
          </a:prstGeom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</p:pic>
      <p:sp>
        <p:nvSpPr>
          <p:cNvPr id="2" name="Left Brace 1">
            <a:extLst>
              <a:ext uri="{FF2B5EF4-FFF2-40B4-BE49-F238E27FC236}">
                <a16:creationId xmlns:a16="http://schemas.microsoft.com/office/drawing/2014/main" id="{40188384-D2A7-EBA7-46EB-D2C137A4F171}"/>
              </a:ext>
            </a:extLst>
          </p:cNvPr>
          <p:cNvSpPr/>
          <p:nvPr/>
        </p:nvSpPr>
        <p:spPr>
          <a:xfrm rot="5400000">
            <a:off x="3310508" y="2529589"/>
            <a:ext cx="568939" cy="5414404"/>
          </a:xfrm>
          <a:prstGeom prst="leftBrace">
            <a:avLst>
              <a:gd name="adj1" fmla="val 8333"/>
              <a:gd name="adj2" fmla="val 50831"/>
            </a:avLst>
          </a:prstGeom>
          <a:ln w="28575">
            <a:solidFill>
              <a:srgbClr val="9ABB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93A47BA6-0B51-DCC0-9CCA-F1184B18643B}"/>
              </a:ext>
            </a:extLst>
          </p:cNvPr>
          <p:cNvSpPr/>
          <p:nvPr/>
        </p:nvSpPr>
        <p:spPr>
          <a:xfrm rot="5400000">
            <a:off x="7619060" y="4007479"/>
            <a:ext cx="568939" cy="2458626"/>
          </a:xfrm>
          <a:prstGeom prst="leftBrace">
            <a:avLst>
              <a:gd name="adj1" fmla="val 8333"/>
              <a:gd name="adj2" fmla="val 50831"/>
            </a:avLst>
          </a:prstGeom>
          <a:ln w="28575">
            <a:solidFill>
              <a:srgbClr val="389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3F41C517-E509-BBD5-E615-8059B0C5F6AF}"/>
              </a:ext>
            </a:extLst>
          </p:cNvPr>
          <p:cNvSpPr/>
          <p:nvPr/>
        </p:nvSpPr>
        <p:spPr>
          <a:xfrm rot="5400000">
            <a:off x="9857266" y="4588061"/>
            <a:ext cx="568941" cy="1297457"/>
          </a:xfrm>
          <a:prstGeom prst="leftBrace">
            <a:avLst>
              <a:gd name="adj1" fmla="val 8333"/>
              <a:gd name="adj2" fmla="val 50831"/>
            </a:avLst>
          </a:prstGeom>
          <a:ln w="28575">
            <a:solidFill>
              <a:srgbClr val="E8B1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5E28D4F-A08A-7CB5-7EC3-12BE5E9E75B3}"/>
              </a:ext>
            </a:extLst>
          </p:cNvPr>
          <p:cNvCxnSpPr>
            <a:cxnSpLocks/>
          </p:cNvCxnSpPr>
          <p:nvPr/>
        </p:nvCxnSpPr>
        <p:spPr>
          <a:xfrm>
            <a:off x="11404362" y="5098182"/>
            <a:ext cx="0" cy="410492"/>
          </a:xfrm>
          <a:prstGeom prst="line">
            <a:avLst/>
          </a:prstGeom>
          <a:ln w="22225">
            <a:solidFill>
              <a:srgbClr val="9691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A352BDA7-F917-FFDF-C9CC-B9D2B856BC12}"/>
              </a:ext>
            </a:extLst>
          </p:cNvPr>
          <p:cNvSpPr/>
          <p:nvPr/>
        </p:nvSpPr>
        <p:spPr>
          <a:xfrm>
            <a:off x="3438552" y="5700896"/>
            <a:ext cx="1470727" cy="244936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E548AC-61ED-BA9D-18A7-5E88B9EB4CAF}"/>
              </a:ext>
            </a:extLst>
          </p:cNvPr>
          <p:cNvSpPr/>
          <p:nvPr/>
        </p:nvSpPr>
        <p:spPr>
          <a:xfrm>
            <a:off x="9368853" y="5703517"/>
            <a:ext cx="786983" cy="244936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060A13-EA9C-CB4B-C510-CE4CD3ED3F6F}"/>
              </a:ext>
            </a:extLst>
          </p:cNvPr>
          <p:cNvSpPr/>
          <p:nvPr/>
        </p:nvSpPr>
        <p:spPr>
          <a:xfrm>
            <a:off x="7457522" y="5703517"/>
            <a:ext cx="929475" cy="244936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8D6D07-46DF-1DF3-63C0-4B78E17ED7E0}"/>
              </a:ext>
            </a:extLst>
          </p:cNvPr>
          <p:cNvSpPr/>
          <p:nvPr/>
        </p:nvSpPr>
        <p:spPr>
          <a:xfrm>
            <a:off x="10950695" y="5700896"/>
            <a:ext cx="1002968" cy="244936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Picture 24" descr="A close-up of a purple background&#10;&#10;AI-generated content may be incorrect.">
            <a:extLst>
              <a:ext uri="{FF2B5EF4-FFF2-40B4-BE49-F238E27FC236}">
                <a16:creationId xmlns:a16="http://schemas.microsoft.com/office/drawing/2014/main" id="{15F4D7DC-2215-E537-2AF5-61BB4A8A69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3782" y="4563405"/>
            <a:ext cx="808711" cy="233282"/>
          </a:xfrm>
          <a:prstGeom prst="rect">
            <a:avLst/>
          </a:prstGeom>
        </p:spPr>
      </p:pic>
      <p:pic>
        <p:nvPicPr>
          <p:cNvPr id="27" name="Picture 26" descr="A purple sign with black letters&#10;&#10;AI-generated content may be incorrect.">
            <a:extLst>
              <a:ext uri="{FF2B5EF4-FFF2-40B4-BE49-F238E27FC236}">
                <a16:creationId xmlns:a16="http://schemas.microsoft.com/office/drawing/2014/main" id="{9DF2A7DD-22D0-D8F8-DB91-DF5972D50A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710" y="4560111"/>
            <a:ext cx="1090459" cy="233282"/>
          </a:xfrm>
          <a:prstGeom prst="rect">
            <a:avLst/>
          </a:prstGeom>
        </p:spPr>
      </p:pic>
      <p:pic>
        <p:nvPicPr>
          <p:cNvPr id="31" name="Picture 30" descr="A blue rectangle with black text&#10;&#10;AI-generated content may be incorrect.">
            <a:extLst>
              <a:ext uri="{FF2B5EF4-FFF2-40B4-BE49-F238E27FC236}">
                <a16:creationId xmlns:a16="http://schemas.microsoft.com/office/drawing/2014/main" id="{0B30135E-94FF-D043-81E4-A1187E41E7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594" y="4548527"/>
            <a:ext cx="969447" cy="252929"/>
          </a:xfrm>
          <a:prstGeom prst="rect">
            <a:avLst/>
          </a:prstGeom>
          <a:ln w="25400">
            <a:noFill/>
          </a:ln>
        </p:spPr>
      </p:pic>
      <p:pic>
        <p:nvPicPr>
          <p:cNvPr id="33" name="Picture 32" descr="A green and black text&#10;&#10;AI-generated content may be incorrect.">
            <a:extLst>
              <a:ext uri="{FF2B5EF4-FFF2-40B4-BE49-F238E27FC236}">
                <a16:creationId xmlns:a16="http://schemas.microsoft.com/office/drawing/2014/main" id="{581D8499-962A-6C47-7F8C-9E06C7120B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551" y="4577693"/>
            <a:ext cx="1657124" cy="252929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AFD14B32-63B1-6457-8A7F-52D8B4216E89}"/>
              </a:ext>
            </a:extLst>
          </p:cNvPr>
          <p:cNvSpPr/>
          <p:nvPr/>
        </p:nvSpPr>
        <p:spPr>
          <a:xfrm>
            <a:off x="2728551" y="4581689"/>
            <a:ext cx="1657124" cy="244936"/>
          </a:xfrm>
          <a:prstGeom prst="rect">
            <a:avLst/>
          </a:prstGeom>
          <a:noFill/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F0D82B1-6BB9-0277-5316-811E1FD0DD11}"/>
              </a:ext>
            </a:extLst>
          </p:cNvPr>
          <p:cNvSpPr/>
          <p:nvPr/>
        </p:nvSpPr>
        <p:spPr>
          <a:xfrm>
            <a:off x="7403915" y="4544411"/>
            <a:ext cx="948806" cy="244936"/>
          </a:xfrm>
          <a:prstGeom prst="rect">
            <a:avLst/>
          </a:prstGeom>
          <a:noFill/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85EDE37-18A0-E6B1-F645-C83B5526B87D}"/>
              </a:ext>
            </a:extLst>
          </p:cNvPr>
          <p:cNvSpPr/>
          <p:nvPr/>
        </p:nvSpPr>
        <p:spPr>
          <a:xfrm>
            <a:off x="9733783" y="4551107"/>
            <a:ext cx="808710" cy="244936"/>
          </a:xfrm>
          <a:prstGeom prst="rect">
            <a:avLst/>
          </a:prstGeom>
          <a:noFill/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047472E-7035-A7F8-C6D8-10D158506C7F}"/>
              </a:ext>
            </a:extLst>
          </p:cNvPr>
          <p:cNvSpPr/>
          <p:nvPr/>
        </p:nvSpPr>
        <p:spPr>
          <a:xfrm>
            <a:off x="10823114" y="4554284"/>
            <a:ext cx="1096844" cy="244936"/>
          </a:xfrm>
          <a:prstGeom prst="rect">
            <a:avLst/>
          </a:prstGeom>
          <a:noFill/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863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87ADD-43BB-22F9-7A0B-77A9B88B7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D4E504-4288-5FA5-9539-8A017DB8A498}"/>
              </a:ext>
            </a:extLst>
          </p:cNvPr>
          <p:cNvSpPr/>
          <p:nvPr/>
        </p:nvSpPr>
        <p:spPr>
          <a:xfrm>
            <a:off x="0" y="0"/>
            <a:ext cx="12186238" cy="6858000"/>
          </a:xfrm>
          <a:prstGeom prst="rect">
            <a:avLst/>
          </a:prstGeom>
          <a:solidFill>
            <a:srgbClr val="282C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1036AAC-A84E-23F9-81B3-198AAEADE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30" y="0"/>
            <a:ext cx="7017571" cy="583800"/>
          </a:xfrm>
        </p:spPr>
        <p:txBody>
          <a:bodyPr/>
          <a:lstStyle/>
          <a:p>
            <a:r>
              <a:rPr lang="en-US" dirty="0"/>
              <a:t>Basic Tab Pool Randomization</a:t>
            </a:r>
          </a:p>
        </p:txBody>
      </p:sp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0138896-AA75-E71A-9B04-64F0E39715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11" r="6160" b="525"/>
          <a:stretch>
            <a:fillRect/>
          </a:stretch>
        </p:blipFill>
        <p:spPr>
          <a:xfrm>
            <a:off x="62630" y="6223458"/>
            <a:ext cx="12007717" cy="279899"/>
          </a:xfrm>
          <a:prstGeom prst="rect">
            <a:avLst/>
          </a:prstGeom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</p:pic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A70258E-0FE2-D5A1-AE4E-30D532C3F6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3" r="8284"/>
          <a:stretch>
            <a:fillRect/>
          </a:stretch>
        </p:blipFill>
        <p:spPr>
          <a:xfrm>
            <a:off x="4358283" y="686151"/>
            <a:ext cx="7654914" cy="5182665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0095063F-39B8-CA96-8C1B-FF52A2457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30" y="686151"/>
            <a:ext cx="5113669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200" dirty="0"/>
              <a:t> Randomly selects 1 tab from each</a:t>
            </a:r>
            <a:br>
              <a:rPr lang="en-US" altLang="en-US" sz="2200" dirty="0"/>
            </a:br>
            <a:r>
              <a:rPr lang="en-US" altLang="en-US" sz="2200" dirty="0"/>
              <a:t>    color pool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altLang="en-US" sz="2200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200" dirty="0"/>
              <a:t>Uses original tab names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altLang="en-US" sz="2200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200" dirty="0"/>
              <a:t>Maintains tab order</a:t>
            </a:r>
          </a:p>
        </p:txBody>
      </p:sp>
    </p:spTree>
    <p:extLst>
      <p:ext uri="{BB962C8B-B14F-4D97-AF65-F5344CB8AC3E}">
        <p14:creationId xmlns:p14="http://schemas.microsoft.com/office/powerpoint/2010/main" val="198304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72E57-2678-D226-6B56-03CDB6FA4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ADE391C-B554-4E05-2CA8-334C368577EA}"/>
              </a:ext>
            </a:extLst>
          </p:cNvPr>
          <p:cNvSpPr/>
          <p:nvPr/>
        </p:nvSpPr>
        <p:spPr>
          <a:xfrm>
            <a:off x="0" y="0"/>
            <a:ext cx="12186238" cy="6326659"/>
          </a:xfrm>
          <a:prstGeom prst="rect">
            <a:avLst/>
          </a:prstGeom>
          <a:solidFill>
            <a:srgbClr val="2A2D4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07CD2E3-BA2D-6ED5-B124-9B45897F6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6" y="0"/>
            <a:ext cx="7017571" cy="583800"/>
          </a:xfrm>
        </p:spPr>
        <p:txBody>
          <a:bodyPr/>
          <a:lstStyle/>
          <a:p>
            <a:r>
              <a:rPr lang="en-US" dirty="0"/>
              <a:t>Tab Pool Randomization – Options </a:t>
            </a:r>
          </a:p>
        </p:txBody>
      </p:sp>
      <p:pic>
        <p:nvPicPr>
          <p:cNvPr id="2" name="Rename Reorder.mp4">
            <a:hlinkClick r:id="" action="ppaction://media"/>
            <a:extLst>
              <a:ext uri="{FF2B5EF4-FFF2-40B4-BE49-F238E27FC236}">
                <a16:creationId xmlns:a16="http://schemas.microsoft.com/office/drawing/2014/main" id="{8E1C2EAC-4914-6347-428A-45F53D5A938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10447" b="10790"/>
          <a:stretch>
            <a:fillRect/>
          </a:stretch>
        </p:blipFill>
        <p:spPr>
          <a:xfrm>
            <a:off x="2088627" y="728220"/>
            <a:ext cx="9334500" cy="540156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585B2925-703D-D8B2-408D-ED0962B13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56" y="291900"/>
            <a:ext cx="681969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2200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200" dirty="0"/>
              <a:t> Randomize tab order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altLang="en-US" sz="2200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200" dirty="0">
                <a:cs typeface="Arial" panose="020B0604020202020204" pitchFamily="34" charset="0"/>
              </a:rPr>
              <a:t> Rename tabs (A, B, C,…)</a:t>
            </a:r>
          </a:p>
        </p:txBody>
      </p:sp>
    </p:spTree>
    <p:extLst>
      <p:ext uri="{BB962C8B-B14F-4D97-AF65-F5344CB8AC3E}">
        <p14:creationId xmlns:p14="http://schemas.microsoft.com/office/powerpoint/2010/main" val="309684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9FE55-76C6-7FB1-16B6-F3167B9B9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A5140C8-FA25-149D-1995-8B135AD2C3B5}"/>
              </a:ext>
            </a:extLst>
          </p:cNvPr>
          <p:cNvSpPr/>
          <p:nvPr/>
        </p:nvSpPr>
        <p:spPr>
          <a:xfrm>
            <a:off x="0" y="0"/>
            <a:ext cx="12186238" cy="6321287"/>
          </a:xfrm>
          <a:prstGeom prst="rect">
            <a:avLst/>
          </a:prstGeom>
          <a:solidFill>
            <a:srgbClr val="282C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ECB445A-0D26-2278-B69C-D7ADE45F1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30" y="0"/>
            <a:ext cx="7705493" cy="583800"/>
          </a:xfrm>
        </p:spPr>
        <p:txBody>
          <a:bodyPr/>
          <a:lstStyle/>
          <a:p>
            <a:r>
              <a:rPr lang="en-US" dirty="0"/>
              <a:t>Tab Allocation – Who got what?</a:t>
            </a: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67413B0A-4D31-0805-18F2-62734323B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677" y="389051"/>
            <a:ext cx="5045309" cy="4985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altLang="en-US" sz="2200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200" dirty="0"/>
              <a:t> Table with individual student file’s  </a:t>
            </a:r>
            <a:br>
              <a:rPr lang="en-US" altLang="en-US" sz="2200" dirty="0"/>
            </a:br>
            <a:r>
              <a:rPr lang="en-US" altLang="en-US" sz="2200" dirty="0"/>
              <a:t>    tabs and positions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altLang="en-US" sz="2200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200" dirty="0"/>
              <a:t> Similarity depends on number of </a:t>
            </a:r>
            <a:br>
              <a:rPr lang="en-US" altLang="en-US" sz="2200" dirty="0"/>
            </a:br>
            <a:r>
              <a:rPr lang="en-US" altLang="en-US" sz="2200" dirty="0"/>
              <a:t>    versions in each color pool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altLang="en-US" dirty="0"/>
          </a:p>
          <a:p>
            <a:pPr lvl="1" fontAlgn="base"/>
            <a:r>
              <a:rPr lang="en-US" altLang="en-US" sz="2000" dirty="0"/>
              <a:t>This example 1-4 versions in 4 tab pools:</a:t>
            </a:r>
          </a:p>
          <a:p>
            <a:pPr marL="292608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dirty="0"/>
              <a:t>1 in 24 chance of getting an identical combination of tabs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/>
          </a:p>
          <a:p>
            <a:pPr lvl="1" fontAlgn="base"/>
            <a:r>
              <a:rPr lang="en-US" altLang="en-US" sz="2000" dirty="0"/>
              <a:t>6 versions in 8 tab pools:</a:t>
            </a:r>
          </a:p>
          <a:p>
            <a:pPr marL="292608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dirty="0"/>
              <a:t>1 in 1.68 million chance of getting an identical workbook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altLang="en-US" dirty="0"/>
          </a:p>
        </p:txBody>
      </p:sp>
      <p:pic>
        <p:nvPicPr>
          <p:cNvPr id="4" name="Picture 3" descr="A table with a list of names&#10;&#10;AI-generated content may be incorrect.">
            <a:extLst>
              <a:ext uri="{FF2B5EF4-FFF2-40B4-BE49-F238E27FC236}">
                <a16:creationId xmlns:a16="http://schemas.microsoft.com/office/drawing/2014/main" id="{315B421B-D6D7-C65D-142B-F5D139ADC6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663" y="978109"/>
            <a:ext cx="6486032" cy="497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29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4D92C-BD24-D149-6F2F-AEE05065D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D904100-4D6B-6B2A-648D-FD76C895182C}"/>
              </a:ext>
            </a:extLst>
          </p:cNvPr>
          <p:cNvSpPr/>
          <p:nvPr/>
        </p:nvSpPr>
        <p:spPr>
          <a:xfrm>
            <a:off x="0" y="0"/>
            <a:ext cx="12192000" cy="6308592"/>
          </a:xfrm>
          <a:prstGeom prst="rect">
            <a:avLst/>
          </a:prstGeom>
          <a:solidFill>
            <a:srgbClr val="282C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798B306-C226-3475-36DD-2A0AD394809A}"/>
              </a:ext>
            </a:extLst>
          </p:cNvPr>
          <p:cNvSpPr>
            <a:spLocks noGrp="1" noChangeArrowheads="1"/>
          </p:cNvSpPr>
          <p:nvPr>
            <p:ph sz="quarter" idx="15"/>
          </p:nvPr>
        </p:nvSpPr>
        <p:spPr bwMode="auto">
          <a:xfrm>
            <a:off x="238548" y="849394"/>
            <a:ext cx="10248729" cy="3497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endParaRPr lang="en-US" sz="2200" dirty="0"/>
          </a:p>
          <a:p>
            <a:pPr marL="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sz="2200" dirty="0"/>
              <a:t> Progressively increase/update tab pools</a:t>
            </a:r>
          </a:p>
          <a:p>
            <a:pPr marL="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endParaRPr lang="en-US" sz="2200" dirty="0"/>
          </a:p>
          <a:p>
            <a:pPr marL="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sz="2200" dirty="0"/>
              <a:t> Allows students to work together without direct copy &gt; pasting solutions</a:t>
            </a:r>
          </a:p>
          <a:p>
            <a:pPr marL="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endParaRPr lang="en-US" sz="2200" dirty="0"/>
          </a:p>
          <a:p>
            <a:pPr marL="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sz="2200" dirty="0"/>
              <a:t> Utilize more honesty controls in online and large enrollment classes</a:t>
            </a:r>
            <a:br>
              <a:rPr lang="en-US" sz="2200" dirty="0"/>
            </a:br>
            <a:r>
              <a:rPr lang="en-US" sz="2200" dirty="0"/>
              <a:t>    where cheating is often more prevalent</a:t>
            </a:r>
          </a:p>
          <a:p>
            <a:pPr marL="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endParaRPr lang="en-US" sz="2200" dirty="0"/>
          </a:p>
          <a:p>
            <a:pPr marL="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sz="2200" dirty="0"/>
              <a:t> Use AI to create new scenarios and data sets</a:t>
            </a:r>
          </a:p>
          <a:p>
            <a:pPr marL="201168" lvl="1" indent="0">
              <a:buNone/>
            </a:pPr>
            <a:endParaRPr lang="en-US" sz="2400" b="1" dirty="0"/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FBE92F08-4B54-5FFF-214E-691D17BB6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84" y="380326"/>
            <a:ext cx="7017571" cy="583800"/>
          </a:xfrm>
        </p:spPr>
        <p:txBody>
          <a:bodyPr/>
          <a:lstStyle/>
          <a:p>
            <a:r>
              <a:rPr lang="en-US" dirty="0"/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314491169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3119</TotalTime>
  <Words>665</Words>
  <Application>Microsoft Office PowerPoint</Application>
  <PresentationFormat>Widescreen</PresentationFormat>
  <Paragraphs>113</Paragraphs>
  <Slides>14</Slides>
  <Notes>1</Notes>
  <HiddenSlides>3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Arial</vt:lpstr>
      <vt:lpstr>Calibri</vt:lpstr>
      <vt:lpstr>Candara</vt:lpstr>
      <vt:lpstr>Times New Roman</vt:lpstr>
      <vt:lpstr>Retrospect</vt:lpstr>
      <vt:lpstr>Tab Pool Randomization:  Authentic Excel Assessment Through Automated Test Generation and Grading in Business Statistics Education</vt:lpstr>
      <vt:lpstr>PowerPoint Presentation</vt:lpstr>
      <vt:lpstr>Scoreboard Features</vt:lpstr>
      <vt:lpstr>Tab Pools: Make Multiple Versions by Concept or Scenario</vt:lpstr>
      <vt:lpstr>Tab Pool Randomization</vt:lpstr>
      <vt:lpstr>Basic Tab Pool Randomization</vt:lpstr>
      <vt:lpstr>Tab Pool Randomization – Options </vt:lpstr>
      <vt:lpstr>Tab Allocation – Who got what?</vt:lpstr>
      <vt:lpstr>Recommendations</vt:lpstr>
      <vt:lpstr>Summary</vt:lpstr>
      <vt:lpstr>PowerPoint Presentation</vt:lpstr>
      <vt:lpstr>Low-Level Honesty Controls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Timothy Haase</dc:creator>
  <cp:lastModifiedBy>Matta, Vic</cp:lastModifiedBy>
  <cp:revision>126</cp:revision>
  <dcterms:created xsi:type="dcterms:W3CDTF">2020-07-21T20:43:15Z</dcterms:created>
  <dcterms:modified xsi:type="dcterms:W3CDTF">2026-03-05T18:38:53Z</dcterms:modified>
</cp:coreProperties>
</file>