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11"/>
  </p:notesMasterIdLst>
  <p:sldIdLst>
    <p:sldId id="290" r:id="rId2"/>
    <p:sldId id="366" r:id="rId3"/>
    <p:sldId id="367" r:id="rId4"/>
    <p:sldId id="362" r:id="rId5"/>
    <p:sldId id="351" r:id="rId6"/>
    <p:sldId id="361" r:id="rId7"/>
    <p:sldId id="365" r:id="rId8"/>
    <p:sldId id="368" r:id="rId9"/>
    <p:sldId id="3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A03"/>
    <a:srgbClr val="FF9300"/>
    <a:srgbClr val="9ABB81"/>
    <a:srgbClr val="9691E6"/>
    <a:srgbClr val="E8B1CF"/>
    <a:srgbClr val="3896E6"/>
    <a:srgbClr val="0433FF"/>
    <a:srgbClr val="F7F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1" autoAdjust="0"/>
    <p:restoredTop sz="75253" autoAdjust="0"/>
  </p:normalViewPr>
  <p:slideViewPr>
    <p:cSldViewPr snapToGrid="0">
      <p:cViewPr varScale="1">
        <p:scale>
          <a:sx n="72" d="100"/>
          <a:sy n="72" d="100"/>
        </p:scale>
        <p:origin x="1234" y="58"/>
      </p:cViewPr>
      <p:guideLst/>
    </p:cSldViewPr>
  </p:slideViewPr>
  <p:notesTextViewPr>
    <p:cViewPr>
      <p:scale>
        <a:sx n="1" d="1"/>
        <a:sy n="1" d="1"/>
      </p:scale>
      <p:origin x="0" y="0"/>
    </p:cViewPr>
  </p:notesTextViewPr>
  <p:sorterViewPr>
    <p:cViewPr>
      <p:scale>
        <a:sx n="178" d="100"/>
        <a:sy n="17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9AF9E-C8FD-4ECB-B10D-7AB07B666F69}"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9FC47-4F02-453A-83F2-2ACCEC6C8B6D}" type="slidenum">
              <a:rPr lang="en-US" smtClean="0"/>
              <a:t>‹#›</a:t>
            </a:fld>
            <a:endParaRPr lang="en-US"/>
          </a:p>
        </p:txBody>
      </p:sp>
    </p:spTree>
    <p:extLst>
      <p:ext uri="{BB962C8B-B14F-4D97-AF65-F5344CB8AC3E}">
        <p14:creationId xmlns:p14="http://schemas.microsoft.com/office/powerpoint/2010/main" val="387651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a:t>
            </a:fld>
            <a:endParaRPr lang="en-US" dirty="0"/>
          </a:p>
        </p:txBody>
      </p:sp>
    </p:spTree>
    <p:extLst>
      <p:ext uri="{BB962C8B-B14F-4D97-AF65-F5344CB8AC3E}">
        <p14:creationId xmlns:p14="http://schemas.microsoft.com/office/powerpoint/2010/main" val="156747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I am going to walk you through a mini demonstration on how we code or set up an assignment to be rated for AoL. </a:t>
            </a:r>
          </a:p>
          <a:p>
            <a:endParaRPr lang="en-US" dirty="0"/>
          </a:p>
          <a:p>
            <a:r>
              <a:rPr lang="en-US" dirty="0"/>
              <a:t>On this slide I am going to go over our AoL criteria.  These criteria and their definitions have been provided by our institution; however, these dimensions differ from institution to institution. </a:t>
            </a:r>
          </a:p>
          <a:p>
            <a:endParaRPr lang="en-US" dirty="0"/>
          </a:p>
          <a:p>
            <a:r>
              <a:rPr lang="en-US" dirty="0"/>
              <a:t>You can use whatever dimensions you prefer.  People can use for AoL or for other exams in which you are interested in creating </a:t>
            </a:r>
            <a:r>
              <a:rPr lang="en-US" dirty="0" err="1"/>
              <a:t>subscores</a:t>
            </a:r>
            <a:r>
              <a:rPr lang="en-US" dirty="0"/>
              <a:t> for an assessment. </a:t>
            </a:r>
          </a:p>
          <a:p>
            <a:endParaRPr lang="en-US" dirty="0"/>
          </a:p>
          <a:p>
            <a:r>
              <a:rPr lang="en-US" dirty="0"/>
              <a:t>-What we did what identified two problems sets (one sample t-test and regression) .  We then mapped out questions to each dimension.</a:t>
            </a:r>
          </a:p>
          <a:p>
            <a:endParaRPr lang="en-US" dirty="0"/>
          </a:p>
          <a:p>
            <a:r>
              <a:rPr lang="en-US" dirty="0"/>
              <a:t>-For our demonstration, we are going to focus on two dimensions:  representation and assumptions.</a:t>
            </a:r>
          </a:p>
          <a:p>
            <a:endParaRPr lang="en-US" dirty="0"/>
          </a:p>
          <a:p>
            <a:r>
              <a:rPr lang="en-US" dirty="0"/>
              <a:t>Representation is the ability to convert relevant information into various mathematical forms.  And the mapped question we are going to use is the null and alternative hypothesis in symbols. </a:t>
            </a:r>
          </a:p>
          <a:p>
            <a:endParaRPr lang="en-US" dirty="0"/>
          </a:p>
          <a:p>
            <a:r>
              <a:rPr lang="en-US" dirty="0"/>
              <a:t>Assumptions is the ability to make and evaluate important assumptions.  The mapped question is to choose the appropriate test – so students read a research description and have to </a:t>
            </a:r>
            <a:r>
              <a:rPr lang="en-US" dirty="0" err="1"/>
              <a:t>idenfity</a:t>
            </a:r>
            <a:r>
              <a:rPr lang="en-US" dirty="0"/>
              <a:t> the appropriate statistical test and the direction of the test (left, right, two-tailed).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499FC47-4F02-453A-83F2-2ACCEC6C8B6D}" type="slidenum">
              <a:rPr lang="en-US" smtClean="0"/>
              <a:t>6</a:t>
            </a:fld>
            <a:endParaRPr lang="en-US"/>
          </a:p>
        </p:txBody>
      </p:sp>
    </p:spTree>
    <p:extLst>
      <p:ext uri="{BB962C8B-B14F-4D97-AF65-F5344CB8AC3E}">
        <p14:creationId xmlns:p14="http://schemas.microsoft.com/office/powerpoint/2010/main" val="66108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the coding rubric that we use.  Again, this is a tab in Excel that you would include in the assessment – that it is part of the assessment.   Students will not see this tab as it will be hidden in their assignment. </a:t>
            </a:r>
          </a:p>
          <a:p>
            <a:endParaRPr lang="en-US" dirty="0"/>
          </a:p>
          <a:p>
            <a:r>
              <a:rPr lang="en-US" dirty="0"/>
              <a:t>The instructor only has to fill in 4 cells for each items. </a:t>
            </a:r>
          </a:p>
          <a:p>
            <a:endParaRPr lang="en-US" dirty="0"/>
          </a:p>
          <a:p>
            <a:r>
              <a:rPr lang="en-US" dirty="0"/>
              <a:t>First, you have to indicated the construct or dimension – again, you can choose any dimension you prefer.   There is a running tally for each dimension on top.  We recommend having a minimum of 4 items per dimension. </a:t>
            </a:r>
          </a:p>
          <a:p>
            <a:endParaRPr lang="en-US" dirty="0"/>
          </a:p>
          <a:p>
            <a:r>
              <a:rPr lang="en-US" dirty="0"/>
              <a:t>You then have to type in the sheet name. </a:t>
            </a:r>
          </a:p>
          <a:p>
            <a:endParaRPr lang="en-US" dirty="0"/>
          </a:p>
          <a:p>
            <a:r>
              <a:rPr lang="en-US" dirty="0"/>
              <a:t>Next you reference the question – again it must be in the same workbook.  </a:t>
            </a:r>
          </a:p>
          <a:p>
            <a:endParaRPr lang="en-US" dirty="0"/>
          </a:p>
          <a:p>
            <a:r>
              <a:rPr lang="en-US" dirty="0"/>
              <a:t>Then the students responses and their scores points will fill in.   Again, this tab is hidden in the students version of the assessment. .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499FC47-4F02-453A-83F2-2ACCEC6C8B6D}" type="slidenum">
              <a:rPr lang="en-US" smtClean="0"/>
              <a:t>7</a:t>
            </a:fld>
            <a:endParaRPr lang="en-US"/>
          </a:p>
        </p:txBody>
      </p:sp>
    </p:spTree>
    <p:extLst>
      <p:ext uri="{BB962C8B-B14F-4D97-AF65-F5344CB8AC3E}">
        <p14:creationId xmlns:p14="http://schemas.microsoft.com/office/powerpoint/2010/main" val="273850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7CFD8-5705-DCBD-85FC-9F73F3020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C00FD-ACEE-BA20-4818-5A65D4551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5FE98-B989-012B-9DF9-C12763FEEE97}"/>
              </a:ext>
            </a:extLst>
          </p:cNvPr>
          <p:cNvSpPr>
            <a:spLocks noGrp="1"/>
          </p:cNvSpPr>
          <p:nvPr>
            <p:ph type="body" idx="1"/>
          </p:nvPr>
        </p:nvSpPr>
        <p:spPr/>
        <p:txBody>
          <a:bodyPr/>
          <a:lstStyle/>
          <a:p>
            <a:r>
              <a:rPr lang="en-US" dirty="0"/>
              <a:t>The instructor then runs the files through the grading program and receives a grading report. </a:t>
            </a:r>
          </a:p>
          <a:p>
            <a:endParaRPr lang="en-US" dirty="0"/>
          </a:p>
          <a:p>
            <a:r>
              <a:rPr lang="en-US" dirty="0"/>
              <a:t>So the first report is the report provided by scoreboard – this allows you to import your grades into your LMS. </a:t>
            </a:r>
          </a:p>
          <a:p>
            <a:endParaRPr lang="en-US" dirty="0"/>
          </a:p>
          <a:p>
            <a:r>
              <a:rPr lang="en-US" dirty="0"/>
              <a:t>The report also provides a detailed layout. </a:t>
            </a:r>
          </a:p>
          <a:p>
            <a:endParaRPr lang="en-US" dirty="0"/>
          </a:p>
          <a:p>
            <a:r>
              <a:rPr lang="en-US" dirty="0"/>
              <a:t>Students receive an average score for each dimension – scaled 0-4.  These are the scores that we submit to our institution for AoL. </a:t>
            </a:r>
          </a:p>
          <a:p>
            <a:endParaRPr lang="en-US" dirty="0"/>
          </a:p>
          <a:p>
            <a:r>
              <a:rPr lang="en-US" dirty="0"/>
              <a:t>You will also get a detailed score that is broken down by item – this is great if there is an error in the key.  You can easily removed an item from the average score.   We also have used it to compute statistics on items </a:t>
            </a:r>
          </a:p>
          <a:p>
            <a:endParaRPr lang="en-US" dirty="0"/>
          </a:p>
          <a:p>
            <a:r>
              <a:rPr lang="en-US" dirty="0"/>
              <a:t>For example, you can compute Cronbach alpha to determine the reliability of each subscale or dimension. </a:t>
            </a:r>
          </a:p>
          <a:p>
            <a:endParaRPr lang="en-US" dirty="0"/>
          </a:p>
          <a:p>
            <a:r>
              <a:rPr lang="en-US" dirty="0"/>
              <a:t>There are also discrimination analyses – this help instructors identify questions that are good at separating the A students from the failing students.  </a:t>
            </a:r>
          </a:p>
        </p:txBody>
      </p:sp>
      <p:sp>
        <p:nvSpPr>
          <p:cNvPr id="4" name="Slide Number Placeholder 3">
            <a:extLst>
              <a:ext uri="{FF2B5EF4-FFF2-40B4-BE49-F238E27FC236}">
                <a16:creationId xmlns:a16="http://schemas.microsoft.com/office/drawing/2014/main" id="{2695CC0D-3ABF-C7AE-15EC-CA8900DEE711}"/>
              </a:ext>
            </a:extLst>
          </p:cNvPr>
          <p:cNvSpPr>
            <a:spLocks noGrp="1"/>
          </p:cNvSpPr>
          <p:nvPr>
            <p:ph type="sldNum" sz="quarter" idx="5"/>
          </p:nvPr>
        </p:nvSpPr>
        <p:spPr/>
        <p:txBody>
          <a:bodyPr/>
          <a:lstStyle/>
          <a:p>
            <a:fld id="{C499FC47-4F02-453A-83F2-2ACCEC6C8B6D}" type="slidenum">
              <a:rPr lang="en-US" smtClean="0"/>
              <a:t>8</a:t>
            </a:fld>
            <a:endParaRPr lang="en-US"/>
          </a:p>
        </p:txBody>
      </p:sp>
    </p:spTree>
    <p:extLst>
      <p:ext uri="{BB962C8B-B14F-4D97-AF65-F5344CB8AC3E}">
        <p14:creationId xmlns:p14="http://schemas.microsoft.com/office/powerpoint/2010/main" val="266749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9D332-0D54-FE9B-48D2-31A682695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7B3A7-CB1E-2C16-AEA4-CFC8AAAAC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FE986-85DE-E313-D80F-9D4A701D4F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139D54-084C-A005-19A1-665D1EA1E72E}"/>
              </a:ext>
            </a:extLst>
          </p:cNvPr>
          <p:cNvSpPr>
            <a:spLocks noGrp="1"/>
          </p:cNvSpPr>
          <p:nvPr>
            <p:ph type="sldNum" sz="quarter" idx="5"/>
          </p:nvPr>
        </p:nvSpPr>
        <p:spPr/>
        <p:txBody>
          <a:bodyPr/>
          <a:lstStyle/>
          <a:p>
            <a:fld id="{C499FC47-4F02-453A-83F2-2ACCEC6C8B6D}" type="slidenum">
              <a:rPr lang="en-US" smtClean="0"/>
              <a:t>9</a:t>
            </a:fld>
            <a:endParaRPr lang="en-US"/>
          </a:p>
        </p:txBody>
      </p:sp>
    </p:spTree>
    <p:extLst>
      <p:ext uri="{BB962C8B-B14F-4D97-AF65-F5344CB8AC3E}">
        <p14:creationId xmlns:p14="http://schemas.microsoft.com/office/powerpoint/2010/main" val="290110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02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0099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67925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bg>
      <p:bgPr>
        <a:solidFill>
          <a:schemeClr val="bg2">
            <a:alpha val="4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F96941-79C9-A34B-8AB5-C167A4D72D51}"/>
              </a:ext>
            </a:extLst>
          </p:cNvPr>
          <p:cNvSpPr/>
          <p:nvPr userDrawn="1"/>
        </p:nvSpPr>
        <p:spPr>
          <a:xfrm>
            <a:off x="0" y="0"/>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smtClean="0"/>
              <a:t>‹#›</a:t>
            </a:fld>
            <a:endParaRPr lang="en-US" dirty="0"/>
          </a:p>
        </p:txBody>
      </p:sp>
      <p:sp>
        <p:nvSpPr>
          <p:cNvPr id="6" name="Rectangle 5">
            <a:extLst>
              <a:ext uri="{FF2B5EF4-FFF2-40B4-BE49-F238E27FC236}">
                <a16:creationId xmlns:a16="http://schemas.microsoft.com/office/drawing/2014/main" id="{2A57C152-0331-B74F-81FE-04A927A72C7B}"/>
              </a:ext>
            </a:extLst>
          </p:cNvPr>
          <p:cNvSpPr/>
          <p:nvPr userDrawn="1"/>
        </p:nvSpPr>
        <p:spPr>
          <a:xfrm>
            <a:off x="350520" y="279792"/>
            <a:ext cx="11475720" cy="9863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dirty="0">
              <a:solidFill>
                <a:schemeClr val="bg1"/>
              </a:solidFill>
              <a:latin typeface="+mn-lt"/>
              <a:ea typeface="Meiryo" panose="020B0604030504040204" pitchFamily="34" charset="-128"/>
            </a:endParaRPr>
          </a:p>
        </p:txBody>
      </p:sp>
      <p:sp>
        <p:nvSpPr>
          <p:cNvPr id="8" name="Title 1">
            <a:extLst>
              <a:ext uri="{FF2B5EF4-FFF2-40B4-BE49-F238E27FC236}">
                <a16:creationId xmlns:a16="http://schemas.microsoft.com/office/drawing/2014/main"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bg2"/>
                </a:solidFill>
                <a:latin typeface="+mj-lt"/>
                <a:ea typeface="Meiryo UI" panose="020B0604030504040204" pitchFamily="34" charset="-128"/>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62F811A9-08B1-C746-B30D-69D7B4A6CD59}"/>
              </a:ext>
            </a:extLst>
          </p:cNvPr>
          <p:cNvSpPr>
            <a:spLocks noGrp="1"/>
          </p:cNvSpPr>
          <p:nvPr>
            <p:ph type="body" idx="1"/>
          </p:nvPr>
        </p:nvSpPr>
        <p:spPr>
          <a:xfrm>
            <a:off x="838201"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accent3">
                    <a:lumMod val="50000"/>
                  </a:schemeClr>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54F0B191-C947-1640-8AD2-EEEAA1ED57C9}"/>
              </a:ext>
            </a:extLst>
          </p:cNvPr>
          <p:cNvSpPr>
            <a:spLocks noGrp="1"/>
          </p:cNvSpPr>
          <p:nvPr>
            <p:ph type="body" idx="14"/>
          </p:nvPr>
        </p:nvSpPr>
        <p:spPr>
          <a:xfrm>
            <a:off x="6501205"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accent3">
                    <a:lumMod val="50000"/>
                  </a:schemeClr>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4" name="Straight Connector 13">
            <a:extLst>
              <a:ext uri="{FF2B5EF4-FFF2-40B4-BE49-F238E27FC236}">
                <a16:creationId xmlns:a16="http://schemas.microsoft.com/office/drawing/2014/main" id="{E8B92D52-6B55-2C4B-95E4-CE89611E590B}"/>
              </a:ext>
            </a:extLst>
          </p:cNvPr>
          <p:cNvCxnSpPr>
            <a:cxnSpLocks/>
          </p:cNvCxnSpPr>
          <p:nvPr userDrawn="1"/>
        </p:nvCxnSpPr>
        <p:spPr>
          <a:xfrm>
            <a:off x="6167716" y="1613647"/>
            <a:ext cx="0" cy="4904068"/>
          </a:xfrm>
          <a:prstGeom prst="line">
            <a:avLst/>
          </a:prstGeom>
          <a:ln>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B2E17E1D-5E9C-4782-A550-1FA7C170295B}"/>
              </a:ext>
            </a:extLst>
          </p:cNvPr>
          <p:cNvSpPr>
            <a:spLocks noGrp="1"/>
          </p:cNvSpPr>
          <p:nvPr>
            <p:ph sz="quarter" idx="15"/>
          </p:nvPr>
        </p:nvSpPr>
        <p:spPr>
          <a:xfrm>
            <a:off x="838200" y="2894471"/>
            <a:ext cx="5041900" cy="3093579"/>
          </a:xfrm>
        </p:spPr>
        <p:txBody>
          <a:bodyPr/>
          <a:lstStyle/>
          <a:p>
            <a:pPr lvl="0"/>
            <a:r>
              <a:rPr lang="en-US"/>
              <a:t>Click to edit Master text styles</a:t>
            </a:r>
          </a:p>
        </p:txBody>
      </p:sp>
      <p:sp>
        <p:nvSpPr>
          <p:cNvPr id="15" name="Content Placeholder 6">
            <a:extLst>
              <a:ext uri="{FF2B5EF4-FFF2-40B4-BE49-F238E27FC236}">
                <a16:creationId xmlns:a16="http://schemas.microsoft.com/office/drawing/2014/main" id="{9AE8FA97-2778-4811-810F-CA386FE3C234}"/>
              </a:ext>
            </a:extLst>
          </p:cNvPr>
          <p:cNvSpPr>
            <a:spLocks noGrp="1"/>
          </p:cNvSpPr>
          <p:nvPr>
            <p:ph sz="quarter" idx="16"/>
          </p:nvPr>
        </p:nvSpPr>
        <p:spPr>
          <a:xfrm>
            <a:off x="6501205" y="2894471"/>
            <a:ext cx="5041900" cy="3093579"/>
          </a:xfrm>
        </p:spPr>
        <p:txBody>
          <a:bodyPr/>
          <a:lstStyle/>
          <a:p>
            <a:pPr lvl="0"/>
            <a:r>
              <a:rPr lang="en-US"/>
              <a:t>Click to edit Master text styles</a:t>
            </a:r>
          </a:p>
        </p:txBody>
      </p:sp>
    </p:spTree>
    <p:extLst>
      <p:ext uri="{BB962C8B-B14F-4D97-AF65-F5344CB8AC3E}">
        <p14:creationId xmlns:p14="http://schemas.microsoft.com/office/powerpoint/2010/main" val="157911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191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37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115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3/6/2026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1761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3/6/2026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5926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02AC24A9-CCB6-4F8D-B8DB-C2F3692CFA5A}" type="datetimeFigureOut">
              <a:rPr lang="en-US" smtClean="0"/>
              <a:t>3/6/2026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753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2AC24A9-CCB6-4F8D-B8DB-C2F3692CFA5A}" type="datetimeFigureOut">
              <a:rPr lang="en-US" smtClean="0"/>
              <a:t>3/6/2026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1931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7708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2AC24A9-CCB6-4F8D-B8DB-C2F3692CFA5A}" type="datetimeFigureOut">
              <a:rPr lang="en-US" smtClean="0"/>
              <a:t>3/6/2026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2DC25EE-239B-4C5F-AAD1-255A7D5F1EE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92464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scoreboardexcel.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oreboardexcel.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 in headphones with a laptop">
            <a:extLst>
              <a:ext uri="{FF2B5EF4-FFF2-40B4-BE49-F238E27FC236}">
                <a16:creationId xmlns:a16="http://schemas.microsoft.com/office/drawing/2014/main" id="{ADA04C7C-FE8B-4C2F-BF2E-CBD501A02DFD}"/>
              </a:ext>
            </a:extLst>
          </p:cNvPr>
          <p:cNvPicPr>
            <a:picLocks noChangeAspect="1"/>
          </p:cNvPicPr>
          <p:nvPr/>
        </p:nvPicPr>
        <p:blipFill>
          <a:blip r:embed="rId3">
            <a:duotone>
              <a:prstClr val="black"/>
              <a:schemeClr val="accent1">
                <a:tint val="45000"/>
                <a:satMod val="400000"/>
              </a:schemeClr>
            </a:duotone>
          </a:blip>
          <a:srcRect/>
          <a:stretch/>
        </p:blipFill>
        <p:spPr>
          <a:xfrm>
            <a:off x="0" y="12"/>
            <a:ext cx="12191978" cy="6857988"/>
          </a:xfrm>
          <a:prstGeom prst="rect">
            <a:avLst/>
          </a:prstGeom>
        </p:spPr>
      </p:pic>
      <p:sp>
        <p:nvSpPr>
          <p:cNvPr id="2" name="Title 1">
            <a:extLst>
              <a:ext uri="{FF2B5EF4-FFF2-40B4-BE49-F238E27FC236}">
                <a16:creationId xmlns:a16="http://schemas.microsoft.com/office/drawing/2014/main" id="{01253F3E-E6E8-4DEE-A6F6-D6A88FD391E3}"/>
              </a:ext>
            </a:extLst>
          </p:cNvPr>
          <p:cNvSpPr>
            <a:spLocks noGrp="1"/>
          </p:cNvSpPr>
          <p:nvPr>
            <p:ph type="ctrTitle"/>
          </p:nvPr>
        </p:nvSpPr>
        <p:spPr>
          <a:xfrm>
            <a:off x="821933" y="1481263"/>
            <a:ext cx="10325528" cy="2461504"/>
          </a:xfrm>
        </p:spPr>
        <p:txBody>
          <a:bodyPr>
            <a:noAutofit/>
          </a:bodyPr>
          <a:lstStyle/>
          <a:p>
            <a:pPr algn="ctr"/>
            <a:r>
              <a:rPr lang="en-US" sz="4000" dirty="0">
                <a:solidFill>
                  <a:schemeClr val="bg1">
                    <a:lumMod val="95000"/>
                  </a:schemeClr>
                </a:solidFill>
              </a:rPr>
              <a:t>Automated Assurance of Learning Assessment: Streamlining AACSB Compliance Through Technology-Enhanced Learning Outcome Tracking in Business Statistics</a:t>
            </a:r>
            <a:endParaRPr lang="ru-RU" sz="4000" dirty="0">
              <a:solidFill>
                <a:schemeClr val="bg1">
                  <a:lumMod val="95000"/>
                </a:schemeClr>
              </a:solidFill>
            </a:endParaRPr>
          </a:p>
        </p:txBody>
      </p:sp>
      <p:sp>
        <p:nvSpPr>
          <p:cNvPr id="3" name="Subtitle 2">
            <a:extLst>
              <a:ext uri="{FF2B5EF4-FFF2-40B4-BE49-F238E27FC236}">
                <a16:creationId xmlns:a16="http://schemas.microsoft.com/office/drawing/2014/main" id="{1C954176-1A2D-47B9-B195-FB21407C0471}"/>
              </a:ext>
            </a:extLst>
          </p:cNvPr>
          <p:cNvSpPr>
            <a:spLocks noGrp="1"/>
          </p:cNvSpPr>
          <p:nvPr>
            <p:ph type="subTitle" idx="1"/>
          </p:nvPr>
        </p:nvSpPr>
        <p:spPr>
          <a:xfrm>
            <a:off x="8930223" y="4165600"/>
            <a:ext cx="2965444" cy="2461504"/>
          </a:xfrm>
        </p:spPr>
        <p:txBody>
          <a:bodyPr>
            <a:normAutofit lnSpcReduction="10000"/>
          </a:bodyPr>
          <a:lstStyle/>
          <a:p>
            <a:pPr marL="0" marR="0" algn="just">
              <a:lnSpc>
                <a:spcPct val="107000"/>
              </a:lnSpc>
              <a:spcBef>
                <a:spcPts val="0"/>
              </a:spcBef>
              <a:spcAft>
                <a:spcPts val="800"/>
              </a:spcAft>
            </a:pPr>
            <a:r>
              <a:rPr lang="en-US" sz="1600" kern="100" dirty="0">
                <a:solidFill>
                  <a:schemeClr val="bg1"/>
                </a:solidFill>
                <a:effectLst/>
                <a:latin typeface="Times New Roman" panose="02020603050405020304" pitchFamily="18" charset="0"/>
                <a:ea typeface="Aptos"/>
                <a:cs typeface="Times New Roman" panose="02020603050405020304" pitchFamily="18" charset="0"/>
              </a:rPr>
              <a:t>Lauren N. </a:t>
            </a:r>
            <a:r>
              <a:rPr lang="en-US" sz="1600" kern="100" dirty="0" err="1">
                <a:solidFill>
                  <a:schemeClr val="bg1"/>
                </a:solidFill>
                <a:effectLst/>
                <a:latin typeface="Times New Roman" panose="02020603050405020304" pitchFamily="18" charset="0"/>
                <a:ea typeface="Aptos"/>
                <a:cs typeface="Times New Roman" panose="02020603050405020304" pitchFamily="18" charset="0"/>
              </a:rPr>
              <a:t>Kenyo</a:t>
            </a:r>
            <a:endParaRPr lang="en-US" sz="1600" kern="100" baseline="30000" dirty="0">
              <a:solidFill>
                <a:schemeClr val="bg1"/>
              </a:solidFill>
              <a:latin typeface="Times New Roman" panose="02020603050405020304" pitchFamily="18" charset="0"/>
              <a:ea typeface="Aptos"/>
              <a:cs typeface="Times New Roman" panose="02020603050405020304" pitchFamily="18" charset="0"/>
            </a:endParaRPr>
          </a:p>
          <a:p>
            <a:pPr marL="0" marR="0" algn="just">
              <a:lnSpc>
                <a:spcPct val="107000"/>
              </a:lnSpc>
              <a:spcBef>
                <a:spcPts val="0"/>
              </a:spcBef>
              <a:spcAft>
                <a:spcPts val="800"/>
              </a:spcAft>
            </a:pPr>
            <a:r>
              <a:rPr lang="en-US" sz="1600" kern="100" dirty="0">
                <a:solidFill>
                  <a:schemeClr val="bg1"/>
                </a:solidFill>
                <a:effectLst/>
                <a:latin typeface="Times New Roman" panose="02020603050405020304" pitchFamily="18" charset="0"/>
                <a:ea typeface="Aptos"/>
                <a:cs typeface="Times New Roman" panose="02020603050405020304" pitchFamily="18" charset="0"/>
              </a:rPr>
              <a:t>Timothy J. Haase</a:t>
            </a:r>
          </a:p>
          <a:p>
            <a:pPr marL="0" marR="0" algn="just">
              <a:lnSpc>
                <a:spcPct val="107000"/>
              </a:lnSpc>
              <a:spcBef>
                <a:spcPts val="0"/>
              </a:spcBef>
              <a:spcAft>
                <a:spcPts val="800"/>
              </a:spcAft>
            </a:pPr>
            <a:r>
              <a:rPr lang="en-US" sz="1600" kern="100" dirty="0">
                <a:solidFill>
                  <a:schemeClr val="bg1"/>
                </a:solidFill>
                <a:effectLst/>
                <a:latin typeface="Times New Roman" panose="02020603050405020304" pitchFamily="18" charset="0"/>
                <a:ea typeface="Aptos"/>
                <a:cs typeface="Times New Roman" panose="02020603050405020304" pitchFamily="18" charset="0"/>
              </a:rPr>
              <a:t>Janna </a:t>
            </a:r>
            <a:r>
              <a:rPr lang="en-US" sz="1600" kern="100" dirty="0" err="1">
                <a:solidFill>
                  <a:schemeClr val="bg1"/>
                </a:solidFill>
                <a:effectLst/>
                <a:latin typeface="Times New Roman" panose="02020603050405020304" pitchFamily="18" charset="0"/>
                <a:ea typeface="Aptos"/>
                <a:cs typeface="Times New Roman" panose="02020603050405020304" pitchFamily="18" charset="0"/>
              </a:rPr>
              <a:t>Chimeli</a:t>
            </a:r>
            <a:endParaRPr lang="en-US" sz="1600" kern="100" dirty="0">
              <a:solidFill>
                <a:schemeClr val="bg1"/>
              </a:solidFill>
              <a:effectLst/>
              <a:latin typeface="Times New Roman" panose="02020603050405020304" pitchFamily="18" charset="0"/>
              <a:ea typeface="Aptos"/>
              <a:cs typeface="Times New Roman" panose="02020603050405020304" pitchFamily="18" charset="0"/>
            </a:endParaRPr>
          </a:p>
          <a:p>
            <a:pPr marL="0" marR="0" algn="just">
              <a:lnSpc>
                <a:spcPct val="107000"/>
              </a:lnSpc>
              <a:spcBef>
                <a:spcPts val="0"/>
              </a:spcBef>
              <a:spcAft>
                <a:spcPts val="800"/>
              </a:spcAft>
            </a:pPr>
            <a:r>
              <a:rPr lang="en-US" sz="1600" kern="100" dirty="0">
                <a:solidFill>
                  <a:schemeClr val="bg1"/>
                </a:solidFill>
                <a:effectLst/>
                <a:latin typeface="Times New Roman" panose="02020603050405020304" pitchFamily="18" charset="0"/>
                <a:ea typeface="Aptos"/>
                <a:cs typeface="Times New Roman" panose="02020603050405020304" pitchFamily="18" charset="0"/>
              </a:rPr>
              <a:t>Raymond D. Frost</a:t>
            </a:r>
          </a:p>
          <a:p>
            <a:pPr marL="0" marR="0" algn="just">
              <a:lnSpc>
                <a:spcPct val="107000"/>
              </a:lnSpc>
              <a:spcBef>
                <a:spcPts val="0"/>
              </a:spcBef>
              <a:spcAft>
                <a:spcPts val="800"/>
              </a:spcAft>
            </a:pPr>
            <a:r>
              <a:rPr lang="en-US" sz="1600" kern="100" dirty="0">
                <a:solidFill>
                  <a:schemeClr val="bg1"/>
                </a:solidFill>
                <a:effectLst/>
                <a:latin typeface="Times New Roman" panose="02020603050405020304" pitchFamily="18" charset="0"/>
                <a:ea typeface="Aptos"/>
                <a:cs typeface="Times New Roman" panose="02020603050405020304" pitchFamily="18" charset="0"/>
              </a:rPr>
              <a:t>Ellen R. Gordon</a:t>
            </a:r>
          </a:p>
          <a:p>
            <a:pPr marL="0" marR="0" algn="just">
              <a:lnSpc>
                <a:spcPct val="107000"/>
              </a:lnSpc>
              <a:spcBef>
                <a:spcPts val="0"/>
              </a:spcBef>
              <a:spcAft>
                <a:spcPts val="800"/>
              </a:spcAft>
            </a:pPr>
            <a:r>
              <a:rPr lang="en-US" sz="1600" kern="100" dirty="0">
                <a:solidFill>
                  <a:schemeClr val="bg1"/>
                </a:solidFill>
                <a:effectLst/>
                <a:latin typeface="Times New Roman" panose="02020603050405020304" pitchFamily="18" charset="0"/>
                <a:ea typeface="Aptos"/>
                <a:cs typeface="Times New Roman" panose="02020603050405020304" pitchFamily="18" charset="0"/>
              </a:rPr>
              <a:t>Vic Matta</a:t>
            </a:r>
          </a:p>
          <a:p>
            <a:pPr marL="0" marR="0" algn="just">
              <a:lnSpc>
                <a:spcPct val="107000"/>
              </a:lnSpc>
              <a:spcBef>
                <a:spcPts val="0"/>
              </a:spcBef>
              <a:spcAft>
                <a:spcPts val="800"/>
              </a:spcAft>
            </a:pPr>
            <a:r>
              <a:rPr lang="en-US" sz="1600" kern="100" dirty="0">
                <a:solidFill>
                  <a:schemeClr val="bg1"/>
                </a:solidFill>
                <a:effectLst/>
                <a:latin typeface="Times New Roman" panose="02020603050405020304" pitchFamily="18" charset="0"/>
                <a:ea typeface="Aptos"/>
                <a:cs typeface="Times New Roman" panose="02020603050405020304" pitchFamily="18" charset="0"/>
              </a:rPr>
              <a:t>Adam C. Moyer</a:t>
            </a:r>
            <a:endParaRPr lang="en-US" sz="1600" kern="100" dirty="0">
              <a:solidFill>
                <a:schemeClr val="bg1"/>
              </a:solidFill>
              <a:effectLst/>
              <a:latin typeface="Aptos"/>
              <a:ea typeface="Aptos"/>
              <a:cs typeface="Times New Roman" panose="02020603050405020304" pitchFamily="18" charset="0"/>
            </a:endParaRPr>
          </a:p>
        </p:txBody>
      </p:sp>
      <p:sp>
        <p:nvSpPr>
          <p:cNvPr id="6" name="TextBox 5">
            <a:extLst>
              <a:ext uri="{FF2B5EF4-FFF2-40B4-BE49-F238E27FC236}">
                <a16:creationId xmlns:a16="http://schemas.microsoft.com/office/drawing/2014/main" id="{59318E99-E7D1-BACA-DEA2-CF3B6BDBDD40}"/>
              </a:ext>
            </a:extLst>
          </p:cNvPr>
          <p:cNvSpPr txBox="1"/>
          <p:nvPr/>
        </p:nvSpPr>
        <p:spPr>
          <a:xfrm>
            <a:off x="4046100" y="4058459"/>
            <a:ext cx="4304871" cy="2636556"/>
          </a:xfrm>
          <a:prstGeom prst="rect">
            <a:avLst/>
          </a:prstGeom>
          <a:noFill/>
        </p:spPr>
        <p:txBody>
          <a:bodyPr wrap="square">
            <a:spAutoFit/>
          </a:bodyPr>
          <a:lstStyle/>
          <a:p>
            <a:pPr marL="0" marR="0" algn="just">
              <a:lnSpc>
                <a:spcPct val="107000"/>
              </a:lnSpc>
              <a:spcAft>
                <a:spcPts val="800"/>
              </a:spcAft>
              <a:buNone/>
            </a:pPr>
            <a:r>
              <a:rPr lang="en-US" sz="160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AoL</a:t>
            </a:r>
            <a:endParaRPr lang="en-US" sz="16000" dirty="0">
              <a:solidFill>
                <a:schemeClr val="bg1"/>
              </a:solidFill>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353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DAC97-8000-97B1-AFED-C1FDBC94B507}"/>
              </a:ext>
            </a:extLst>
          </p:cNvPr>
          <p:cNvSpPr txBox="1">
            <a:spLocks/>
          </p:cNvSpPr>
          <p:nvPr/>
        </p:nvSpPr>
        <p:spPr>
          <a:xfrm>
            <a:off x="1091330" y="299712"/>
            <a:ext cx="7017571" cy="5838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2400" b="1" i="0" kern="1200" spc="150" baseline="0">
                <a:solidFill>
                  <a:schemeClr val="bg2"/>
                </a:solidFill>
                <a:latin typeface="+mj-lt"/>
                <a:ea typeface="Meiryo UI" panose="020B0604030504040204" pitchFamily="34" charset="-128"/>
                <a:cs typeface="+mj-cs"/>
              </a:defRPr>
            </a:lvl1pPr>
          </a:lstStyle>
          <a:p>
            <a:r>
              <a:rPr lang="en-US" dirty="0"/>
              <a:t>Scoreboard for Excel</a:t>
            </a:r>
          </a:p>
        </p:txBody>
      </p:sp>
      <p:sp>
        <p:nvSpPr>
          <p:cNvPr id="16" name="Content Placeholder 15">
            <a:extLst>
              <a:ext uri="{FF2B5EF4-FFF2-40B4-BE49-F238E27FC236}">
                <a16:creationId xmlns:a16="http://schemas.microsoft.com/office/drawing/2014/main" id="{3017211D-9C44-B641-A078-4EA6FEE3BBF9}"/>
              </a:ext>
            </a:extLst>
          </p:cNvPr>
          <p:cNvSpPr>
            <a:spLocks noGrp="1"/>
          </p:cNvSpPr>
          <p:nvPr>
            <p:ph sz="half" idx="15"/>
          </p:nvPr>
        </p:nvSpPr>
        <p:spPr>
          <a:xfrm>
            <a:off x="381609" y="1346200"/>
            <a:ext cx="10744200" cy="4623576"/>
          </a:xfrm>
          <a:solidFill>
            <a:schemeClr val="accent4">
              <a:lumMod val="20000"/>
              <a:lumOff val="80000"/>
            </a:schemeClr>
          </a:solidFill>
        </p:spPr>
        <p:txBody>
          <a:bodyPr>
            <a:normAutofit/>
          </a:bodyPr>
          <a:lstStyle/>
          <a:p>
            <a:r>
              <a:rPr lang="en-US" sz="2200" dirty="0">
                <a:solidFill>
                  <a:schemeClr val="tx1"/>
                </a:solidFill>
              </a:rPr>
              <a:t>Downloadable (AND FREE) EdTech software that works with Excel</a:t>
            </a:r>
          </a:p>
          <a:p>
            <a:pPr lvl="1"/>
            <a:r>
              <a:rPr lang="en-US" sz="2000" dirty="0">
                <a:solidFill>
                  <a:schemeClr val="tx1"/>
                </a:solidFill>
              </a:rPr>
              <a:t>Office 365 or Excel 2021 versions – Mac or Windows</a:t>
            </a:r>
          </a:p>
          <a:p>
            <a:r>
              <a:rPr lang="en-US" sz="2200" dirty="0">
                <a:solidFill>
                  <a:schemeClr val="tx1"/>
                </a:solidFill>
              </a:rPr>
              <a:t>Make assignments, exams, in-class problems</a:t>
            </a:r>
          </a:p>
          <a:p>
            <a:r>
              <a:rPr lang="en-US" sz="2200" dirty="0">
                <a:solidFill>
                  <a:schemeClr val="tx1"/>
                </a:solidFill>
              </a:rPr>
              <a:t>Customized to your preferences</a:t>
            </a:r>
          </a:p>
          <a:p>
            <a:r>
              <a:rPr lang="en-US" sz="2200" dirty="0">
                <a:solidFill>
                  <a:schemeClr val="tx1"/>
                </a:solidFill>
              </a:rPr>
              <a:t>Provides feedback while users work through their files</a:t>
            </a:r>
          </a:p>
          <a:p>
            <a:r>
              <a:rPr lang="en-US" sz="2200" dirty="0">
                <a:solidFill>
                  <a:schemeClr val="tx1"/>
                </a:solidFill>
              </a:rPr>
              <a:t>Can create an entire class assignment/grade entire class in seconds</a:t>
            </a:r>
          </a:p>
          <a:p>
            <a:r>
              <a:rPr lang="en-US" sz="2200" dirty="0">
                <a:solidFill>
                  <a:schemeClr val="tx1"/>
                </a:solidFill>
              </a:rPr>
              <a:t>Can increase the difficulty </a:t>
            </a:r>
            <a:br>
              <a:rPr lang="en-US" sz="2200" dirty="0">
                <a:solidFill>
                  <a:schemeClr val="tx1"/>
                </a:solidFill>
              </a:rPr>
            </a:br>
            <a:r>
              <a:rPr lang="en-US" sz="2200" dirty="0">
                <a:solidFill>
                  <a:schemeClr val="tx1"/>
                </a:solidFill>
              </a:rPr>
              <a:t>and add additional honesty </a:t>
            </a:r>
            <a:br>
              <a:rPr lang="en-US" sz="2200" dirty="0">
                <a:solidFill>
                  <a:schemeClr val="tx1"/>
                </a:solidFill>
              </a:rPr>
            </a:br>
            <a:r>
              <a:rPr lang="en-US" sz="2200" dirty="0">
                <a:solidFill>
                  <a:schemeClr val="tx1"/>
                </a:solidFill>
              </a:rPr>
              <a:t>controls</a:t>
            </a:r>
          </a:p>
        </p:txBody>
      </p:sp>
      <p:sp>
        <p:nvSpPr>
          <p:cNvPr id="8" name="TextBox 7">
            <a:extLst>
              <a:ext uri="{FF2B5EF4-FFF2-40B4-BE49-F238E27FC236}">
                <a16:creationId xmlns:a16="http://schemas.microsoft.com/office/drawing/2014/main" id="{F9DC1384-9127-4F1C-8D76-3B2BFFC3C5AF}"/>
              </a:ext>
            </a:extLst>
          </p:cNvPr>
          <p:cNvSpPr txBox="1"/>
          <p:nvPr/>
        </p:nvSpPr>
        <p:spPr>
          <a:xfrm>
            <a:off x="330809" y="5266602"/>
            <a:ext cx="6781800" cy="707886"/>
          </a:xfrm>
          <a:prstGeom prst="rect">
            <a:avLst/>
          </a:prstGeom>
          <a:noFill/>
        </p:spPr>
        <p:txBody>
          <a:bodyPr wrap="square" rtlCol="0">
            <a:spAutoFit/>
          </a:bodyPr>
          <a:lstStyle/>
          <a:p>
            <a:r>
              <a:rPr lang="en-US" sz="2000" dirty="0"/>
              <a:t>Access the website: </a:t>
            </a:r>
          </a:p>
          <a:p>
            <a:r>
              <a:rPr lang="en-US" sz="2000" dirty="0">
                <a:hlinkClick r:id="rId2">
                  <a:extLst>
                    <a:ext uri="{A12FA001-AC4F-418D-AE19-62706E023703}">
                      <ahyp:hlinkClr xmlns:ahyp="http://schemas.microsoft.com/office/drawing/2018/hyperlinkcolor" val="tx"/>
                    </a:ext>
                  </a:extLst>
                </a:hlinkClick>
              </a:rPr>
              <a:t>www.scoreboardexcel.com </a:t>
            </a:r>
            <a:endParaRPr lang="en-US" sz="2000" dirty="0"/>
          </a:p>
        </p:txBody>
      </p:sp>
      <p:pic>
        <p:nvPicPr>
          <p:cNvPr id="4" name="Content Placeholder 4" descr="A screenshot of a spreadsheet&#10;&#10;Description automatically generated">
            <a:extLst>
              <a:ext uri="{FF2B5EF4-FFF2-40B4-BE49-F238E27FC236}">
                <a16:creationId xmlns:a16="http://schemas.microsoft.com/office/drawing/2014/main" id="{35E4EE97-77A3-1A98-73F5-1C37A5BB9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909" y="4032155"/>
            <a:ext cx="8276815" cy="2794009"/>
          </a:xfrm>
          <a:prstGeom prst="rect">
            <a:avLst/>
          </a:prstGeom>
          <a:ln w="12700">
            <a:solidFill>
              <a:schemeClr val="tx1"/>
            </a:solidFill>
          </a:ln>
        </p:spPr>
      </p:pic>
    </p:spTree>
    <p:extLst>
      <p:ext uri="{BB962C8B-B14F-4D97-AF65-F5344CB8AC3E}">
        <p14:creationId xmlns:p14="http://schemas.microsoft.com/office/powerpoint/2010/main" val="98100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B7F46463-78FB-8164-E215-2D81E88D22F3}"/>
              </a:ext>
            </a:extLst>
          </p:cNvPr>
          <p:cNvSpPr>
            <a:spLocks noGrp="1"/>
          </p:cNvSpPr>
          <p:nvPr>
            <p:ph type="title"/>
          </p:nvPr>
        </p:nvSpPr>
        <p:spPr>
          <a:xfrm>
            <a:off x="579036" y="407988"/>
            <a:ext cx="10904537" cy="582612"/>
          </a:xfrm>
        </p:spPr>
        <p:txBody>
          <a:bodyPr/>
          <a:lstStyle/>
          <a:p>
            <a:r>
              <a:rPr lang="en-US" dirty="0"/>
              <a:t>Scoreboard Features</a:t>
            </a:r>
          </a:p>
        </p:txBody>
      </p:sp>
      <p:sp>
        <p:nvSpPr>
          <p:cNvPr id="8" name="Rectangle 2">
            <a:extLst>
              <a:ext uri="{FF2B5EF4-FFF2-40B4-BE49-F238E27FC236}">
                <a16:creationId xmlns:a16="http://schemas.microsoft.com/office/drawing/2014/main" id="{4DE612FC-8F6B-B4E1-E55F-856812B4D49F}"/>
              </a:ext>
            </a:extLst>
          </p:cNvPr>
          <p:cNvSpPr txBox="1">
            <a:spLocks noChangeArrowheads="1"/>
          </p:cNvSpPr>
          <p:nvPr/>
        </p:nvSpPr>
        <p:spPr bwMode="auto">
          <a:xfrm>
            <a:off x="303930" y="1776674"/>
            <a:ext cx="9432099"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0" fontAlgn="base" hangingPunct="0">
              <a:lnSpc>
                <a:spcPct val="100000"/>
              </a:lnSpc>
              <a:spcBef>
                <a:spcPct val="0"/>
              </a:spcBef>
              <a:spcAft>
                <a:spcPct val="0"/>
              </a:spcAft>
              <a:buClrTx/>
              <a:buSzTx/>
              <a:buFontTx/>
              <a:buChar char="•"/>
            </a:pPr>
            <a:r>
              <a:rPr lang="en-US" altLang="en-US" dirty="0">
                <a:solidFill>
                  <a:schemeClr val="tx1"/>
                </a:solidFill>
              </a:rPr>
              <a:t> </a:t>
            </a:r>
            <a:r>
              <a:rPr lang="en-US" altLang="en-US" sz="2200" dirty="0">
                <a:solidFill>
                  <a:schemeClr val="tx1"/>
                </a:solidFill>
              </a:rPr>
              <a:t>Provides solution feedback in real time</a:t>
            </a:r>
          </a:p>
          <a:p>
            <a:pPr marL="0" indent="0" eaLnBrk="0" fontAlgn="base" hangingPunct="0">
              <a:lnSpc>
                <a:spcPct val="100000"/>
              </a:lnSpc>
              <a:spcBef>
                <a:spcPct val="0"/>
              </a:spcBef>
              <a:spcAft>
                <a:spcPct val="0"/>
              </a:spcAft>
              <a:buClrTx/>
              <a:buSzTx/>
              <a:buFontTx/>
              <a:buChar char="•"/>
            </a:pPr>
            <a:endParaRPr lang="en-US" altLang="en-US" sz="2200" dirty="0">
              <a:solidFill>
                <a:schemeClr val="tx1"/>
              </a:solidFill>
            </a:endParaRPr>
          </a:p>
          <a:p>
            <a:pPr marL="0" indent="0" eaLnBrk="0" fontAlgn="base" hangingPunct="0">
              <a:lnSpc>
                <a:spcPct val="100000"/>
              </a:lnSpc>
              <a:spcBef>
                <a:spcPct val="0"/>
              </a:spcBef>
              <a:spcAft>
                <a:spcPct val="0"/>
              </a:spcAft>
              <a:buClrTx/>
              <a:buSzTx/>
              <a:buFontTx/>
              <a:buChar char="•"/>
            </a:pPr>
            <a:r>
              <a:rPr lang="en-US" altLang="en-US" sz="2200" dirty="0">
                <a:solidFill>
                  <a:schemeClr val="tx1"/>
                </a:solidFill>
              </a:rPr>
              <a:t> Indicates correct and incorrect solutions with green and pink cell fill</a:t>
            </a:r>
          </a:p>
          <a:p>
            <a:pPr marL="0" indent="0" eaLnBrk="0" fontAlgn="base" hangingPunct="0">
              <a:lnSpc>
                <a:spcPct val="100000"/>
              </a:lnSpc>
              <a:spcBef>
                <a:spcPct val="0"/>
              </a:spcBef>
              <a:spcAft>
                <a:spcPct val="0"/>
              </a:spcAft>
              <a:buClrTx/>
              <a:buSzTx/>
              <a:buFontTx/>
              <a:buChar char="•"/>
            </a:pPr>
            <a:endParaRPr lang="en-US" altLang="en-US" sz="2200" dirty="0">
              <a:solidFill>
                <a:schemeClr val="tx1"/>
              </a:solidFill>
            </a:endParaRPr>
          </a:p>
          <a:p>
            <a:pPr marL="0" indent="0" eaLnBrk="0" fontAlgn="base" hangingPunct="0">
              <a:lnSpc>
                <a:spcPct val="100000"/>
              </a:lnSpc>
              <a:spcBef>
                <a:spcPct val="0"/>
              </a:spcBef>
              <a:spcAft>
                <a:spcPct val="0"/>
              </a:spcAft>
              <a:buClrTx/>
              <a:buSzTx/>
              <a:buFontTx/>
              <a:buChar char="•"/>
            </a:pPr>
            <a:r>
              <a:rPr lang="en-US" altLang="en-US" sz="2200" dirty="0">
                <a:solidFill>
                  <a:schemeClr val="tx1"/>
                </a:solidFill>
              </a:rPr>
              <a:t> Prompts users to fix:</a:t>
            </a:r>
            <a:endParaRPr lang="en-US" sz="2200" dirty="0">
              <a:solidFill>
                <a:schemeClr val="tx1"/>
              </a:solidFill>
            </a:endParaRPr>
          </a:p>
          <a:p>
            <a:pPr lvl="1"/>
            <a:r>
              <a:rPr lang="en-US" sz="2000" dirty="0">
                <a:solidFill>
                  <a:schemeClr val="tx1"/>
                </a:solidFill>
              </a:rPr>
              <a:t>Incorrect answer values</a:t>
            </a:r>
          </a:p>
          <a:p>
            <a:pPr lvl="1"/>
            <a:r>
              <a:rPr lang="en-US" altLang="en-US" sz="2000" dirty="0">
                <a:solidFill>
                  <a:schemeClr val="tx1"/>
                </a:solidFill>
              </a:rPr>
              <a:t>Manually typed values</a:t>
            </a:r>
          </a:p>
          <a:p>
            <a:pPr lvl="1"/>
            <a:r>
              <a:rPr lang="en-US" altLang="en-US" sz="2000" dirty="0">
                <a:solidFill>
                  <a:schemeClr val="tx1"/>
                </a:solidFill>
              </a:rPr>
              <a:t>Missing cell references</a:t>
            </a:r>
          </a:p>
          <a:p>
            <a:pPr lvl="1"/>
            <a:r>
              <a:rPr lang="en-US" altLang="en-US" sz="2000" dirty="0">
                <a:solidFill>
                  <a:schemeClr val="tx1"/>
                </a:solidFill>
              </a:rPr>
              <a:t>Missing absolute references</a:t>
            </a:r>
          </a:p>
          <a:p>
            <a:pPr lvl="1"/>
            <a:r>
              <a:rPr lang="en-US" altLang="en-US" sz="2000" dirty="0">
                <a:solidFill>
                  <a:schemeClr val="tx1"/>
                </a:solidFill>
              </a:rPr>
              <a:t>Incorrect cell formatting</a:t>
            </a:r>
          </a:p>
          <a:p>
            <a:pPr marL="0" indent="0">
              <a:buNone/>
            </a:pPr>
            <a:endParaRPr lang="en-US" altLang="en-US" dirty="0">
              <a:solidFill>
                <a:schemeClr val="tx1"/>
              </a:solidFill>
            </a:endParaRPr>
          </a:p>
        </p:txBody>
      </p:sp>
      <p:pic>
        <p:nvPicPr>
          <p:cNvPr id="10" name="Picture 9" descr="A screenshot of a spreadsheet&#10;&#10;AI-generated content may be incorrect.">
            <a:extLst>
              <a:ext uri="{FF2B5EF4-FFF2-40B4-BE49-F238E27FC236}">
                <a16:creationId xmlns:a16="http://schemas.microsoft.com/office/drawing/2014/main" id="{2BBC78BF-71A4-A3ED-9659-2C7ECE5FD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966" y="3380087"/>
            <a:ext cx="8233578" cy="2779413"/>
          </a:xfrm>
          <a:prstGeom prst="rect">
            <a:avLst/>
          </a:prstGeom>
          <a:effectLst>
            <a:outerShdw blurRad="50800" dist="38100" algn="l" rotWithShape="0">
              <a:schemeClr val="bg1">
                <a:alpha val="40000"/>
              </a:schemeClr>
            </a:outerShdw>
          </a:effectLst>
        </p:spPr>
      </p:pic>
    </p:spTree>
    <p:extLst>
      <p:ext uri="{BB962C8B-B14F-4D97-AF65-F5344CB8AC3E}">
        <p14:creationId xmlns:p14="http://schemas.microsoft.com/office/powerpoint/2010/main" val="302810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A59D-713C-A785-E40D-EAB773941E16}"/>
              </a:ext>
            </a:extLst>
          </p:cNvPr>
          <p:cNvSpPr>
            <a:spLocks noGrp="1"/>
          </p:cNvSpPr>
          <p:nvPr>
            <p:ph type="title"/>
          </p:nvPr>
        </p:nvSpPr>
        <p:spPr/>
        <p:txBody>
          <a:bodyPr/>
          <a:lstStyle/>
          <a:p>
            <a:r>
              <a:rPr lang="en-US" dirty="0"/>
              <a:t>The Big Deal with Assurance of Learning</a:t>
            </a:r>
          </a:p>
        </p:txBody>
      </p:sp>
      <p:sp>
        <p:nvSpPr>
          <p:cNvPr id="5" name="Content Placeholder 4">
            <a:extLst>
              <a:ext uri="{FF2B5EF4-FFF2-40B4-BE49-F238E27FC236}">
                <a16:creationId xmlns:a16="http://schemas.microsoft.com/office/drawing/2014/main" id="{FF69CF62-C695-8FB2-5655-36D15D578F98}"/>
              </a:ext>
            </a:extLst>
          </p:cNvPr>
          <p:cNvSpPr>
            <a:spLocks noGrp="1"/>
          </p:cNvSpPr>
          <p:nvPr>
            <p:ph sz="quarter" idx="15"/>
          </p:nvPr>
        </p:nvSpPr>
        <p:spPr>
          <a:xfrm>
            <a:off x="639413" y="2155436"/>
            <a:ext cx="10410173" cy="3093579"/>
          </a:xfrm>
        </p:spPr>
        <p:txBody>
          <a:bodyPr>
            <a:normAutofit lnSpcReduction="10000"/>
          </a:bodyPr>
          <a:lstStyle/>
          <a:p>
            <a:r>
              <a:rPr lang="en-US" sz="2400" dirty="0"/>
              <a:t>Three ways to do Assurance of Learning for AACSB:</a:t>
            </a:r>
          </a:p>
          <a:p>
            <a:pPr marL="457200" indent="-457200">
              <a:buFont typeface="+mj-lt"/>
              <a:buAutoNum type="arabicPeriod"/>
            </a:pPr>
            <a:r>
              <a:rPr lang="en-US" sz="2400" dirty="0"/>
              <a:t>Hand code every student, every criteria: 10 hours </a:t>
            </a:r>
          </a:p>
          <a:p>
            <a:pPr marL="457200" indent="-457200">
              <a:buFont typeface="+mj-lt"/>
              <a:buAutoNum type="arabicPeriod"/>
            </a:pPr>
            <a:r>
              <a:rPr lang="en-US" sz="2400" dirty="0"/>
              <a:t>M/C tests, code every question</a:t>
            </a:r>
          </a:p>
          <a:p>
            <a:pPr marL="749300" lvl="1" indent="-288925"/>
            <a:r>
              <a:rPr lang="en-US" sz="2200" dirty="0"/>
              <a:t>But M/C is not authentic or holistic</a:t>
            </a:r>
          </a:p>
          <a:p>
            <a:pPr marL="749300" lvl="1" indent="-288925"/>
            <a:r>
              <a:rPr lang="en-US" sz="2200" dirty="0"/>
              <a:t>Moreover, with AI, M/C tests are subject to cheating</a:t>
            </a:r>
          </a:p>
          <a:p>
            <a:pPr marL="457200" indent="-457200">
              <a:buFont typeface="+mj-lt"/>
              <a:buAutoNum type="arabicPeriod"/>
            </a:pPr>
            <a:r>
              <a:rPr lang="en-US" sz="2400" dirty="0"/>
              <a:t>Scoreboard: Code select questions in an authentic assessment</a:t>
            </a:r>
          </a:p>
          <a:p>
            <a:pPr marL="749300" lvl="1" indent="-288925">
              <a:lnSpc>
                <a:spcPct val="80000"/>
              </a:lnSpc>
            </a:pPr>
            <a:r>
              <a:rPr lang="en-US" sz="2200" dirty="0"/>
              <a:t>Automatically grade and report summative AoL scores </a:t>
            </a:r>
            <a:br>
              <a:rPr lang="en-US" sz="2200" dirty="0"/>
            </a:br>
            <a:r>
              <a:rPr lang="en-US" sz="2200" dirty="0"/>
              <a:t>for each criterion for each student</a:t>
            </a:r>
          </a:p>
          <a:p>
            <a:endParaRPr lang="en-US" sz="2400" dirty="0"/>
          </a:p>
        </p:txBody>
      </p:sp>
    </p:spTree>
    <p:extLst>
      <p:ext uri="{BB962C8B-B14F-4D97-AF65-F5344CB8AC3E}">
        <p14:creationId xmlns:p14="http://schemas.microsoft.com/office/powerpoint/2010/main" val="78454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FD11A-C13D-95D6-05F6-BE97E7DF1023}"/>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287E825-84AC-CEEC-8D14-98FF5136CE8B}"/>
              </a:ext>
            </a:extLst>
          </p:cNvPr>
          <p:cNvSpPr>
            <a:spLocks noGrp="1"/>
          </p:cNvSpPr>
          <p:nvPr>
            <p:ph sz="half" idx="15"/>
          </p:nvPr>
        </p:nvSpPr>
        <p:spPr>
          <a:xfrm>
            <a:off x="639413" y="1712822"/>
            <a:ext cx="6984012" cy="3619466"/>
          </a:xfrm>
          <a:solidFill>
            <a:srgbClr val="F7F1E7"/>
          </a:solidFill>
        </p:spPr>
        <p:txBody>
          <a:bodyPr>
            <a:normAutofit/>
          </a:bodyPr>
          <a:lstStyle/>
          <a:p>
            <a:pPr lvl="1"/>
            <a:r>
              <a:rPr lang="en-US" sz="2800" dirty="0"/>
              <a:t>Faculty</a:t>
            </a:r>
          </a:p>
          <a:p>
            <a:pPr lvl="2"/>
            <a:r>
              <a:rPr lang="en-US" sz="2400" dirty="0"/>
              <a:t>Enter all learning outcomes</a:t>
            </a:r>
          </a:p>
          <a:p>
            <a:pPr lvl="2"/>
            <a:r>
              <a:rPr lang="en-US" sz="2400" dirty="0"/>
              <a:t>Assign learning outcomes </a:t>
            </a:r>
          </a:p>
          <a:p>
            <a:pPr lvl="1"/>
            <a:r>
              <a:rPr lang="en-US" sz="2800" dirty="0"/>
              <a:t>Scoreboard automatically calculates</a:t>
            </a:r>
          </a:p>
          <a:p>
            <a:pPr lvl="2"/>
            <a:r>
              <a:rPr lang="en-US" sz="2400" dirty="0"/>
              <a:t>Each student’s score for each component</a:t>
            </a:r>
          </a:p>
          <a:p>
            <a:pPr lvl="2"/>
            <a:r>
              <a:rPr lang="en-US" sz="2400" dirty="0"/>
              <a:t>Aggregates into a report</a:t>
            </a:r>
          </a:p>
          <a:p>
            <a:pPr lvl="2"/>
            <a:r>
              <a:rPr lang="en-US" sz="2400" dirty="0"/>
              <a:t>In less than 5 minutes!</a:t>
            </a:r>
          </a:p>
          <a:p>
            <a:pPr lvl="1"/>
            <a:r>
              <a:rPr lang="en-US" sz="2800" dirty="0"/>
              <a:t>All faculty report positive experiences </a:t>
            </a:r>
            <a:endParaRPr lang="en-US" sz="3200" dirty="0"/>
          </a:p>
          <a:p>
            <a:pPr marL="201168" lvl="1" indent="0">
              <a:buNone/>
            </a:pPr>
            <a:endParaRPr lang="en-US" sz="2400" dirty="0"/>
          </a:p>
          <a:p>
            <a:pPr lvl="1"/>
            <a:endParaRPr lang="en-US" sz="2400" dirty="0"/>
          </a:p>
        </p:txBody>
      </p:sp>
      <p:sp>
        <p:nvSpPr>
          <p:cNvPr id="21" name="Title 20">
            <a:extLst>
              <a:ext uri="{FF2B5EF4-FFF2-40B4-BE49-F238E27FC236}">
                <a16:creationId xmlns:a16="http://schemas.microsoft.com/office/drawing/2014/main" id="{97D8A959-B73C-B670-2769-47999FF15290}"/>
              </a:ext>
            </a:extLst>
          </p:cNvPr>
          <p:cNvSpPr>
            <a:spLocks noGrp="1"/>
          </p:cNvSpPr>
          <p:nvPr>
            <p:ph type="title"/>
          </p:nvPr>
        </p:nvSpPr>
        <p:spPr/>
        <p:txBody>
          <a:bodyPr/>
          <a:lstStyle/>
          <a:p>
            <a:r>
              <a:rPr lang="en-US" dirty="0"/>
              <a:t>Scoreboard Automates AOL Reporting</a:t>
            </a:r>
            <a:endParaRPr lang="en-US" altLang="ja-JP" dirty="0"/>
          </a:p>
        </p:txBody>
      </p:sp>
    </p:spTree>
    <p:extLst>
      <p:ext uri="{BB962C8B-B14F-4D97-AF65-F5344CB8AC3E}">
        <p14:creationId xmlns:p14="http://schemas.microsoft.com/office/powerpoint/2010/main" val="402310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D2571-2E93-2E88-E802-2C90170D7274}"/>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6FF1AC73-FC4E-2233-1BD2-96EBA7F68E82}"/>
              </a:ext>
            </a:extLst>
          </p:cNvPr>
          <p:cNvSpPr>
            <a:spLocks noGrp="1"/>
          </p:cNvSpPr>
          <p:nvPr>
            <p:ph type="title"/>
          </p:nvPr>
        </p:nvSpPr>
        <p:spPr/>
        <p:txBody>
          <a:bodyPr/>
          <a:lstStyle/>
          <a:p>
            <a:r>
              <a:rPr lang="en-US" dirty="0"/>
              <a:t>AOL Criteria</a:t>
            </a:r>
            <a:endParaRPr lang="en-US" altLang="ja-JP" dirty="0"/>
          </a:p>
        </p:txBody>
      </p:sp>
      <p:graphicFrame>
        <p:nvGraphicFramePr>
          <p:cNvPr id="6" name="Content Placeholder 5">
            <a:extLst>
              <a:ext uri="{FF2B5EF4-FFF2-40B4-BE49-F238E27FC236}">
                <a16:creationId xmlns:a16="http://schemas.microsoft.com/office/drawing/2014/main" id="{42538D71-FD45-4AF5-9CFA-98D95FB4C5AC}"/>
              </a:ext>
            </a:extLst>
          </p:cNvPr>
          <p:cNvGraphicFramePr>
            <a:graphicFrameLocks noGrp="1"/>
          </p:cNvGraphicFramePr>
          <p:nvPr>
            <p:ph sz="quarter" idx="15"/>
            <p:extLst>
              <p:ext uri="{D42A27DB-BD31-4B8C-83A1-F6EECF244321}">
                <p14:modId xmlns:p14="http://schemas.microsoft.com/office/powerpoint/2010/main" val="4189828504"/>
              </p:ext>
            </p:extLst>
          </p:nvPr>
        </p:nvGraphicFramePr>
        <p:xfrm>
          <a:off x="-4368" y="1353672"/>
          <a:ext cx="12192000" cy="5034953"/>
        </p:xfrm>
        <a:graphic>
          <a:graphicData uri="http://schemas.openxmlformats.org/drawingml/2006/table">
            <a:tbl>
              <a:tblPr>
                <a:tableStyleId>{5C22544A-7EE6-4342-B048-85BDC9FD1C3A}</a:tableStyleId>
              </a:tblPr>
              <a:tblGrid>
                <a:gridCol w="1749437">
                  <a:extLst>
                    <a:ext uri="{9D8B030D-6E8A-4147-A177-3AD203B41FA5}">
                      <a16:colId xmlns:a16="http://schemas.microsoft.com/office/drawing/2014/main" val="4211745140"/>
                    </a:ext>
                  </a:extLst>
                </a:gridCol>
                <a:gridCol w="7053823">
                  <a:extLst>
                    <a:ext uri="{9D8B030D-6E8A-4147-A177-3AD203B41FA5}">
                      <a16:colId xmlns:a16="http://schemas.microsoft.com/office/drawing/2014/main" val="3945894925"/>
                    </a:ext>
                  </a:extLst>
                </a:gridCol>
                <a:gridCol w="3388740">
                  <a:extLst>
                    <a:ext uri="{9D8B030D-6E8A-4147-A177-3AD203B41FA5}">
                      <a16:colId xmlns:a16="http://schemas.microsoft.com/office/drawing/2014/main" val="1987559654"/>
                    </a:ext>
                  </a:extLst>
                </a:gridCol>
              </a:tblGrid>
              <a:tr h="290733">
                <a:tc>
                  <a:txBody>
                    <a:bodyPr/>
                    <a:lstStyle/>
                    <a:p>
                      <a:pPr algn="l" fontAlgn="ctr">
                        <a:buNone/>
                      </a:pPr>
                      <a:r>
                        <a:rPr lang="en-US" sz="2000" b="1" u="none" strike="noStrike" dirty="0">
                          <a:effectLst/>
                        </a:rPr>
                        <a:t>Rating Criterion</a:t>
                      </a:r>
                      <a:endParaRPr lang="en-US" sz="2000" b="1" i="0" u="none" strike="noStrike" dirty="0">
                        <a:solidFill>
                          <a:srgbClr val="000000"/>
                        </a:solidFill>
                        <a:effectLst/>
                        <a:latin typeface="Aptos Narrow" panose="020B0004020202020204" pitchFamily="34" charset="0"/>
                      </a:endParaRPr>
                    </a:p>
                  </a:txBody>
                  <a:tcPr marL="0" marR="0" marT="0" marB="0" anchor="ctr">
                    <a:solidFill>
                      <a:schemeClr val="bg2">
                        <a:lumMod val="90000"/>
                      </a:schemeClr>
                    </a:solidFill>
                  </a:tcPr>
                </a:tc>
                <a:tc>
                  <a:txBody>
                    <a:bodyPr/>
                    <a:lstStyle/>
                    <a:p>
                      <a:pPr algn="l" fontAlgn="ctr">
                        <a:buNone/>
                      </a:pPr>
                      <a:r>
                        <a:rPr lang="en-US" sz="2000" b="1" u="none" strike="noStrike" dirty="0">
                          <a:effectLst/>
                        </a:rPr>
                        <a:t>Performance Dimension</a:t>
                      </a:r>
                      <a:endParaRPr lang="en-US" sz="2000" b="1" i="0" u="none" strike="noStrike" dirty="0">
                        <a:solidFill>
                          <a:srgbClr val="000000"/>
                        </a:solidFill>
                        <a:effectLst/>
                        <a:latin typeface="Aptos Narrow" panose="020B0004020202020204" pitchFamily="34" charset="0"/>
                      </a:endParaRPr>
                    </a:p>
                  </a:txBody>
                  <a:tcPr marL="0" marR="0" marT="0" marB="0" anchor="ctr">
                    <a:solidFill>
                      <a:schemeClr val="bg2">
                        <a:lumMod val="90000"/>
                      </a:schemeClr>
                    </a:solidFill>
                  </a:tcPr>
                </a:tc>
                <a:tc>
                  <a:txBody>
                    <a:bodyPr/>
                    <a:lstStyle/>
                    <a:p>
                      <a:pPr algn="l" fontAlgn="b">
                        <a:buNone/>
                      </a:pPr>
                      <a:r>
                        <a:rPr lang="en-US" sz="2000" b="1" i="0" u="none" strike="noStrike" dirty="0">
                          <a:solidFill>
                            <a:srgbClr val="000000"/>
                          </a:solidFill>
                          <a:effectLst/>
                          <a:latin typeface="Aptos Narrow" panose="020B0004020202020204" pitchFamily="34" charset="0"/>
                        </a:rPr>
                        <a:t>For Example</a:t>
                      </a:r>
                    </a:p>
                  </a:txBody>
                  <a:tcPr marL="0" marR="0" marT="0" marB="0" anchor="b">
                    <a:solidFill>
                      <a:schemeClr val="bg2">
                        <a:lumMod val="90000"/>
                      </a:schemeClr>
                    </a:solidFill>
                  </a:tcPr>
                </a:tc>
                <a:extLst>
                  <a:ext uri="{0D108BD9-81ED-4DB2-BD59-A6C34878D82A}">
                    <a16:rowId xmlns:a16="http://schemas.microsoft.com/office/drawing/2014/main" val="1728945300"/>
                  </a:ext>
                </a:extLst>
              </a:tr>
              <a:tr h="861468">
                <a:tc>
                  <a:txBody>
                    <a:bodyPr/>
                    <a:lstStyle/>
                    <a:p>
                      <a:pPr algn="l" fontAlgn="t">
                        <a:buNone/>
                      </a:pPr>
                      <a:r>
                        <a:rPr lang="en-US" sz="1800" b="1" u="none" strike="noStrike" dirty="0">
                          <a:effectLst/>
                        </a:rPr>
                        <a:t>Representation</a:t>
                      </a:r>
                      <a:endParaRPr lang="en-US" sz="1800" b="1" i="0" u="none" strike="noStrike" dirty="0">
                        <a:solidFill>
                          <a:srgbClr val="000000"/>
                        </a:solidFill>
                        <a:effectLst/>
                        <a:latin typeface="Aptos Narrow" panose="020B0004020202020204" pitchFamily="34" charset="0"/>
                      </a:endParaRPr>
                    </a:p>
                  </a:txBody>
                  <a:tcPr marL="0" marR="0" marT="0" marB="0">
                    <a:solidFill>
                      <a:schemeClr val="bg2">
                        <a:lumMod val="90000"/>
                      </a:schemeClr>
                    </a:solidFill>
                  </a:tcPr>
                </a:tc>
                <a:tc>
                  <a:txBody>
                    <a:bodyPr/>
                    <a:lstStyle/>
                    <a:p>
                      <a:pPr algn="l" fontAlgn="t">
                        <a:buNone/>
                      </a:pPr>
                      <a:r>
                        <a:rPr lang="en-US" sz="1800" u="none" strike="noStrike" dirty="0">
                          <a:effectLst/>
                        </a:rPr>
                        <a:t>The ability to convert relevant information into various mathematical forms (e.g., equations, graphs, diagrams, tables, words)</a:t>
                      </a:r>
                      <a:endParaRPr lang="en-US" sz="1800" b="0" i="0" u="none" strike="noStrike" dirty="0">
                        <a:solidFill>
                          <a:srgbClr val="000000"/>
                        </a:solidFill>
                        <a:effectLst/>
                        <a:latin typeface="Aptos Narrow" panose="020B0004020202020204" pitchFamily="34" charset="0"/>
                      </a:endParaRPr>
                    </a:p>
                  </a:txBody>
                  <a:tcPr marL="0" marR="0" marT="0" marB="0"/>
                </a:tc>
                <a:tc>
                  <a:txBody>
                    <a:bodyPr/>
                    <a:lstStyle/>
                    <a:p>
                      <a:pPr algn="l" fontAlgn="b">
                        <a:buNone/>
                      </a:pPr>
                      <a:r>
                        <a:rPr lang="en-US" sz="1800" u="none" strike="noStrike" dirty="0">
                          <a:effectLst/>
                        </a:rPr>
                        <a:t>Select case and identify relevant statistics</a:t>
                      </a:r>
                      <a:r>
                        <a:rPr lang="en-US" sz="1800" b="0" i="0" u="none" strike="noStrike" dirty="0">
                          <a:solidFill>
                            <a:schemeClr val="dk1"/>
                          </a:solidFill>
                          <a:effectLst/>
                          <a:latin typeface="+mn-lt"/>
                        </a:rPr>
                        <a:t> </a:t>
                      </a:r>
                      <a:r>
                        <a:rPr lang="en-US" sz="1800" b="0" i="0" u="none" strike="noStrike" dirty="0">
                          <a:solidFill>
                            <a:srgbClr val="000000"/>
                          </a:solidFill>
                          <a:effectLst/>
                          <a:latin typeface="Aptos Narrow" panose="020B0004020202020204" pitchFamily="34" charset="0"/>
                        </a:rPr>
                        <a:t>(9 questions)</a:t>
                      </a:r>
                    </a:p>
                  </a:txBody>
                  <a:tcPr marL="0" marR="0" marT="0" marB="0"/>
                </a:tc>
                <a:extLst>
                  <a:ext uri="{0D108BD9-81ED-4DB2-BD59-A6C34878D82A}">
                    <a16:rowId xmlns:a16="http://schemas.microsoft.com/office/drawing/2014/main" val="2940747077"/>
                  </a:ext>
                </a:extLst>
              </a:tr>
              <a:tr h="574312">
                <a:tc>
                  <a:txBody>
                    <a:bodyPr/>
                    <a:lstStyle/>
                    <a:p>
                      <a:pPr algn="l" fontAlgn="t">
                        <a:buNone/>
                      </a:pPr>
                      <a:r>
                        <a:rPr lang="en-US" sz="1800" b="1" u="none" strike="noStrike" dirty="0">
                          <a:effectLst/>
                        </a:rPr>
                        <a:t>Calculation</a:t>
                      </a:r>
                      <a:endParaRPr lang="en-US" sz="1800" b="1" i="0" u="none" strike="noStrike" dirty="0">
                        <a:solidFill>
                          <a:srgbClr val="000000"/>
                        </a:solidFill>
                        <a:effectLst/>
                        <a:latin typeface="Aptos Narrow" panose="020B0004020202020204" pitchFamily="34" charset="0"/>
                      </a:endParaRPr>
                    </a:p>
                  </a:txBody>
                  <a:tcPr marL="0" marR="0" marT="0" marB="0">
                    <a:solidFill>
                      <a:schemeClr val="bg2">
                        <a:lumMod val="90000"/>
                      </a:schemeClr>
                    </a:solidFill>
                  </a:tcPr>
                </a:tc>
                <a:tc>
                  <a:txBody>
                    <a:bodyPr/>
                    <a:lstStyle/>
                    <a:p>
                      <a:pPr algn="l" fontAlgn="t">
                        <a:buNone/>
                      </a:pPr>
                      <a:r>
                        <a:rPr lang="en-US" sz="1800" u="none" strike="noStrike" dirty="0">
                          <a:effectLst/>
                        </a:rPr>
                        <a:t>The ability to calculate relevant information using various mathematical formulas</a:t>
                      </a:r>
                      <a:endParaRPr lang="en-US" sz="1800" b="0" i="0" u="none" strike="noStrike" dirty="0">
                        <a:solidFill>
                          <a:srgbClr val="000000"/>
                        </a:solidFill>
                        <a:effectLst/>
                        <a:latin typeface="Aptos Narrow" panose="020B0004020202020204" pitchFamily="34" charset="0"/>
                      </a:endParaRPr>
                    </a:p>
                  </a:txBody>
                  <a:tcPr marL="0" marR="0" marT="0"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Computing test statistic </a:t>
                      </a:r>
                      <a:br>
                        <a:rPr lang="en-US" sz="1800" u="none" strike="noStrike" dirty="0">
                          <a:effectLst/>
                        </a:rPr>
                      </a:br>
                      <a:r>
                        <a:rPr lang="en-US" sz="1800" b="0" i="0" u="none" strike="noStrike" dirty="0">
                          <a:solidFill>
                            <a:srgbClr val="000000"/>
                          </a:solidFill>
                          <a:effectLst/>
                          <a:latin typeface="Aptos Narrow" panose="020B0004020202020204" pitchFamily="34" charset="0"/>
                        </a:rPr>
                        <a:t>(8 questions)</a:t>
                      </a:r>
                    </a:p>
                  </a:txBody>
                  <a:tcPr marL="0" marR="0" marT="0" marB="0"/>
                </a:tc>
                <a:extLst>
                  <a:ext uri="{0D108BD9-81ED-4DB2-BD59-A6C34878D82A}">
                    <a16:rowId xmlns:a16="http://schemas.microsoft.com/office/drawing/2014/main" val="1403146564"/>
                  </a:ext>
                </a:extLst>
              </a:tr>
              <a:tr h="574312">
                <a:tc>
                  <a:txBody>
                    <a:bodyPr/>
                    <a:lstStyle/>
                    <a:p>
                      <a:pPr algn="l" fontAlgn="t">
                        <a:buNone/>
                      </a:pPr>
                      <a:r>
                        <a:rPr lang="en-US" sz="1800" b="1" u="none" strike="noStrike" dirty="0">
                          <a:effectLst/>
                        </a:rPr>
                        <a:t>Assumptions</a:t>
                      </a:r>
                    </a:p>
                  </a:txBody>
                  <a:tcPr marL="0" marR="0" marT="0" marB="0">
                    <a:solidFill>
                      <a:schemeClr val="bg2">
                        <a:lumMod val="90000"/>
                      </a:schemeClr>
                    </a:solidFill>
                  </a:tcPr>
                </a:tc>
                <a:tc>
                  <a:txBody>
                    <a:bodyPr/>
                    <a:lstStyle/>
                    <a:p>
                      <a:pPr algn="l" fontAlgn="t">
                        <a:buNone/>
                      </a:pPr>
                      <a:r>
                        <a:rPr lang="en-US" sz="1800" u="none" strike="noStrike" dirty="0">
                          <a:effectLst/>
                        </a:rPr>
                        <a:t>The ability to make and evaluate important assumptions in estimation, modeling, and data analysis</a:t>
                      </a:r>
                      <a:endParaRPr lang="en-US" sz="1800" b="0" i="0" u="none" strike="noStrike" dirty="0">
                        <a:solidFill>
                          <a:srgbClr val="000000"/>
                        </a:solidFill>
                        <a:effectLst/>
                        <a:latin typeface="Aptos Narrow" panose="020B0004020202020204" pitchFamily="34" charset="0"/>
                      </a:endParaRPr>
                    </a:p>
                  </a:txBody>
                  <a:tcPr marL="0" marR="0" marT="0" marB="0"/>
                </a:tc>
                <a:tc>
                  <a:txBody>
                    <a:bodyPr/>
                    <a:lstStyle/>
                    <a:p>
                      <a:pPr algn="l" fontAlgn="b">
                        <a:buNone/>
                      </a:pPr>
                      <a:r>
                        <a:rPr lang="en-US" sz="1800" u="none" strike="noStrike" dirty="0">
                          <a:effectLst/>
                        </a:rPr>
                        <a:t>Choosing the appropriate test</a:t>
                      </a:r>
                    </a:p>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ptos Narrow" panose="020B0004020202020204" pitchFamily="34" charset="0"/>
                        </a:rPr>
                        <a:t>(5 questions)</a:t>
                      </a:r>
                    </a:p>
                  </a:txBody>
                  <a:tcPr marL="0" marR="0" marT="0" marB="0"/>
                </a:tc>
                <a:extLst>
                  <a:ext uri="{0D108BD9-81ED-4DB2-BD59-A6C34878D82A}">
                    <a16:rowId xmlns:a16="http://schemas.microsoft.com/office/drawing/2014/main" val="2501834347"/>
                  </a:ext>
                </a:extLst>
              </a:tr>
              <a:tr h="861468">
                <a:tc>
                  <a:txBody>
                    <a:bodyPr/>
                    <a:lstStyle/>
                    <a:p>
                      <a:pPr algn="l" fontAlgn="t">
                        <a:buNone/>
                      </a:pPr>
                      <a:r>
                        <a:rPr lang="en-US" sz="1800" b="1" u="none" strike="noStrike" dirty="0">
                          <a:effectLst/>
                        </a:rPr>
                        <a:t>Interpretation</a:t>
                      </a:r>
                      <a:endParaRPr lang="en-US" sz="1800" b="1" i="0" u="none" strike="noStrike" dirty="0">
                        <a:solidFill>
                          <a:srgbClr val="000000"/>
                        </a:solidFill>
                        <a:effectLst/>
                        <a:latin typeface="Aptos Narrow" panose="020B0004020202020204" pitchFamily="34" charset="0"/>
                      </a:endParaRPr>
                    </a:p>
                  </a:txBody>
                  <a:tcPr marL="0" marR="0" marT="0" marB="0">
                    <a:solidFill>
                      <a:schemeClr val="bg2">
                        <a:lumMod val="90000"/>
                      </a:schemeClr>
                    </a:solidFill>
                  </a:tcPr>
                </a:tc>
                <a:tc>
                  <a:txBody>
                    <a:bodyPr/>
                    <a:lstStyle/>
                    <a:p>
                      <a:pPr algn="l" fontAlgn="t">
                        <a:buNone/>
                      </a:pPr>
                      <a:r>
                        <a:rPr lang="en-US" sz="1800" u="none" strike="noStrike" dirty="0">
                          <a:effectLst/>
                        </a:rPr>
                        <a:t>The ability to explain information presented in mathematical forms (e.g., equations, graphs, diagrams, tables, words)</a:t>
                      </a:r>
                      <a:endParaRPr lang="en-US" sz="1800" b="0" i="0" u="none" strike="noStrike" dirty="0">
                        <a:solidFill>
                          <a:srgbClr val="000000"/>
                        </a:solidFill>
                        <a:effectLst/>
                        <a:latin typeface="Aptos Narrow" panose="020B0004020202020204" pitchFamily="34" charset="0"/>
                      </a:endParaRPr>
                    </a:p>
                  </a:txBody>
                  <a:tcPr marL="0" marR="0" marT="0" marB="0"/>
                </a:tc>
                <a:tc>
                  <a:txBody>
                    <a:bodyPr/>
                    <a:lstStyle/>
                    <a:p>
                      <a:pPr algn="l" fontAlgn="b">
                        <a:buNone/>
                      </a:pPr>
                      <a:r>
                        <a:rPr lang="en-US" sz="1800" u="none" strike="noStrike" dirty="0">
                          <a:effectLst/>
                        </a:rPr>
                        <a:t>Interpret confidence interval for t test / interpret regression</a:t>
                      </a:r>
                    </a:p>
                    <a:p>
                      <a:pPr algn="l" fontAlgn="b">
                        <a:buNone/>
                      </a:pPr>
                      <a:r>
                        <a:rPr lang="en-US" sz="1800" u="none" strike="noStrike" dirty="0">
                          <a:effectLst/>
                        </a:rPr>
                        <a:t>(5 questions)</a:t>
                      </a:r>
                      <a:endParaRPr lang="en-US" sz="1800" b="0" i="0" u="none" strike="noStrike" dirty="0">
                        <a:solidFill>
                          <a:srgbClr val="000000"/>
                        </a:solidFill>
                        <a:effectLst/>
                        <a:latin typeface="Aptos Narrow" panose="020B0004020202020204" pitchFamily="34" charset="0"/>
                      </a:endParaRPr>
                    </a:p>
                  </a:txBody>
                  <a:tcPr marL="0" marR="0" marT="0" marB="0"/>
                </a:tc>
                <a:extLst>
                  <a:ext uri="{0D108BD9-81ED-4DB2-BD59-A6C34878D82A}">
                    <a16:rowId xmlns:a16="http://schemas.microsoft.com/office/drawing/2014/main" val="2768536821"/>
                  </a:ext>
                </a:extLst>
              </a:tr>
              <a:tr h="861468">
                <a:tc>
                  <a:txBody>
                    <a:bodyPr/>
                    <a:lstStyle/>
                    <a:p>
                      <a:pPr algn="l" fontAlgn="t">
                        <a:buNone/>
                      </a:pPr>
                      <a:r>
                        <a:rPr lang="en-US" sz="1800" b="1" u="none" strike="noStrike" dirty="0">
                          <a:effectLst/>
                        </a:rPr>
                        <a:t>Application / Analysis</a:t>
                      </a:r>
                      <a:endParaRPr lang="en-US" sz="1800" b="1" i="0" u="none" strike="noStrike" dirty="0">
                        <a:solidFill>
                          <a:srgbClr val="000000"/>
                        </a:solidFill>
                        <a:effectLst/>
                        <a:latin typeface="Aptos Narrow" panose="020B0004020202020204" pitchFamily="34" charset="0"/>
                      </a:endParaRPr>
                    </a:p>
                  </a:txBody>
                  <a:tcPr marL="0" marR="0" marT="0" marB="0">
                    <a:solidFill>
                      <a:schemeClr val="bg2">
                        <a:lumMod val="90000"/>
                      </a:schemeClr>
                    </a:solidFill>
                  </a:tcPr>
                </a:tc>
                <a:tc>
                  <a:txBody>
                    <a:bodyPr/>
                    <a:lstStyle/>
                    <a:p>
                      <a:pPr algn="l" fontAlgn="t">
                        <a:buNone/>
                      </a:pPr>
                      <a:r>
                        <a:rPr lang="en-US" sz="1800" u="none" strike="noStrike" dirty="0">
                          <a:effectLst/>
                        </a:rPr>
                        <a:t>The ability to make judgments and draw appropriate conclusions based on the quantitative analysis of data, while recognizing the limits of this analysis</a:t>
                      </a:r>
                      <a:endParaRPr lang="en-US" sz="1800" b="0" i="0" u="none" strike="noStrike" dirty="0">
                        <a:solidFill>
                          <a:srgbClr val="000000"/>
                        </a:solidFill>
                        <a:effectLst/>
                        <a:latin typeface="Aptos Narrow" panose="020B0004020202020204" pitchFamily="34" charset="0"/>
                      </a:endParaRPr>
                    </a:p>
                  </a:txBody>
                  <a:tcPr marL="0" marR="0" marT="0" marB="0"/>
                </a:tc>
                <a:tc>
                  <a:txBody>
                    <a:bodyPr/>
                    <a:lstStyle/>
                    <a:p>
                      <a:pPr algn="l" fontAlgn="b">
                        <a:buNone/>
                      </a:pPr>
                      <a:r>
                        <a:rPr lang="en-US" sz="1800" u="none" strike="noStrike" dirty="0">
                          <a:effectLst/>
                        </a:rPr>
                        <a:t>Accept/Reject and Why</a:t>
                      </a:r>
                    </a:p>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ptos Narrow" panose="020B0004020202020204" pitchFamily="34" charset="0"/>
                        </a:rPr>
                        <a:t>(6 questions)</a:t>
                      </a:r>
                    </a:p>
                  </a:txBody>
                  <a:tcPr marL="0" marR="0" marT="0" marB="0"/>
                </a:tc>
                <a:extLst>
                  <a:ext uri="{0D108BD9-81ED-4DB2-BD59-A6C34878D82A}">
                    <a16:rowId xmlns:a16="http://schemas.microsoft.com/office/drawing/2014/main" val="3731447763"/>
                  </a:ext>
                </a:extLst>
              </a:tr>
              <a:tr h="997125">
                <a:tc>
                  <a:txBody>
                    <a:bodyPr/>
                    <a:lstStyle/>
                    <a:p>
                      <a:pPr algn="l" fontAlgn="t">
                        <a:buNone/>
                      </a:pPr>
                      <a:r>
                        <a:rPr lang="en-US" sz="1800" b="1" u="none" strike="noStrike" dirty="0">
                          <a:effectLst/>
                        </a:rPr>
                        <a:t>Communication</a:t>
                      </a:r>
                      <a:endParaRPr lang="en-US" sz="1800" b="1" i="0" u="none" strike="noStrike" dirty="0">
                        <a:solidFill>
                          <a:srgbClr val="000000"/>
                        </a:solidFill>
                        <a:effectLst/>
                        <a:latin typeface="Aptos Narrow" panose="020B0004020202020204" pitchFamily="34" charset="0"/>
                      </a:endParaRPr>
                    </a:p>
                  </a:txBody>
                  <a:tcPr marL="0" marR="0" marT="0" marB="0">
                    <a:solidFill>
                      <a:schemeClr val="bg2">
                        <a:lumMod val="90000"/>
                      </a:schemeClr>
                    </a:solidFill>
                  </a:tcPr>
                </a:tc>
                <a:tc>
                  <a:txBody>
                    <a:bodyPr/>
                    <a:lstStyle/>
                    <a:p>
                      <a:pPr algn="l" fontAlgn="t">
                        <a:buNone/>
                      </a:pPr>
                      <a:r>
                        <a:rPr lang="en-US" sz="1800" u="none" strike="noStrike" dirty="0">
                          <a:effectLst/>
                        </a:rPr>
                        <a:t>The ability to express quantitative evidence in support of the argument or purpose of the work (in terms of what evidence is used and how it is formatted, presented, and contextualized)</a:t>
                      </a:r>
                      <a:endParaRPr lang="en-US" sz="1800" b="0" i="0" u="none" strike="noStrike" dirty="0">
                        <a:solidFill>
                          <a:srgbClr val="000000"/>
                        </a:solidFill>
                        <a:effectLst/>
                        <a:latin typeface="Aptos Narrow" panose="020B0004020202020204" pitchFamily="34" charset="0"/>
                      </a:endParaRPr>
                    </a:p>
                  </a:txBody>
                  <a:tcPr marL="0" marR="0" marT="0" marB="0"/>
                </a:tc>
                <a:tc>
                  <a:txBody>
                    <a:bodyPr/>
                    <a:lstStyle/>
                    <a:p>
                      <a:pPr algn="l" fontAlgn="b">
                        <a:buNone/>
                      </a:pPr>
                      <a:r>
                        <a:rPr lang="en-US" sz="1800" u="none" strike="noStrike" dirty="0">
                          <a:effectLst/>
                        </a:rPr>
                        <a:t>Reflect and communicate results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ptos Narrow" panose="020B0004020202020204" pitchFamily="34" charset="0"/>
                        </a:rPr>
                        <a:t>(5 questions)</a:t>
                      </a:r>
                    </a:p>
                  </a:txBody>
                  <a:tcPr marL="0" marR="0" marT="0" marB="0"/>
                </a:tc>
                <a:extLst>
                  <a:ext uri="{0D108BD9-81ED-4DB2-BD59-A6C34878D82A}">
                    <a16:rowId xmlns:a16="http://schemas.microsoft.com/office/drawing/2014/main" val="2186775013"/>
                  </a:ext>
                </a:extLst>
              </a:tr>
            </a:tbl>
          </a:graphicData>
        </a:graphic>
      </p:graphicFrame>
      <p:sp>
        <p:nvSpPr>
          <p:cNvPr id="2" name="Rectangle 1">
            <a:extLst>
              <a:ext uri="{FF2B5EF4-FFF2-40B4-BE49-F238E27FC236}">
                <a16:creationId xmlns:a16="http://schemas.microsoft.com/office/drawing/2014/main" id="{96C29B45-6AE8-BFA2-CE61-AD764C8B2B46}"/>
              </a:ext>
            </a:extLst>
          </p:cNvPr>
          <p:cNvSpPr/>
          <p:nvPr/>
        </p:nvSpPr>
        <p:spPr>
          <a:xfrm>
            <a:off x="1735667" y="1659606"/>
            <a:ext cx="7027333" cy="470662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D60D23D-56D2-BED8-F165-9E32D0B5D945}"/>
              </a:ext>
            </a:extLst>
          </p:cNvPr>
          <p:cNvSpPr/>
          <p:nvPr/>
        </p:nvSpPr>
        <p:spPr>
          <a:xfrm>
            <a:off x="8763000" y="1670802"/>
            <a:ext cx="3424632" cy="470662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3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BA61F-BA25-438F-DB91-9EDE34EE30CF}"/>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005E56B9-48BA-EFBD-BBA5-63BB99A7A2DC}"/>
              </a:ext>
            </a:extLst>
          </p:cNvPr>
          <p:cNvSpPr>
            <a:spLocks noGrp="1"/>
          </p:cNvSpPr>
          <p:nvPr>
            <p:ph type="title"/>
          </p:nvPr>
        </p:nvSpPr>
        <p:spPr/>
        <p:txBody>
          <a:bodyPr/>
          <a:lstStyle/>
          <a:p>
            <a:r>
              <a:rPr lang="en-US" altLang="ja-JP" dirty="0"/>
              <a:t>Coding for </a:t>
            </a:r>
            <a:r>
              <a:rPr lang="en-US" altLang="ja-JP" dirty="0" err="1"/>
              <a:t>AoL</a:t>
            </a:r>
            <a:endParaRPr lang="en-US" altLang="ja-JP" dirty="0"/>
          </a:p>
        </p:txBody>
      </p:sp>
      <p:pic>
        <p:nvPicPr>
          <p:cNvPr id="4" name="Picture 3" descr="The image displays a spreadsheet with various sections for inputting data, assumptions, and interpretations for a statistical test, specifically a Two-Tail T-test, including fields for sample size, null hypothesis, and alternative hypothesis.&#10;&#10;AI-generated content may be incorrect.">
            <a:extLst>
              <a:ext uri="{FF2B5EF4-FFF2-40B4-BE49-F238E27FC236}">
                <a16:creationId xmlns:a16="http://schemas.microsoft.com/office/drawing/2014/main" id="{21B1480C-407A-CE4D-11D3-5D3FEFF1ABB1}"/>
              </a:ext>
            </a:extLst>
          </p:cNvPr>
          <p:cNvPicPr>
            <a:picLocks noChangeAspect="1"/>
          </p:cNvPicPr>
          <p:nvPr/>
        </p:nvPicPr>
        <p:blipFill>
          <a:blip r:embed="rId3"/>
          <a:stretch>
            <a:fillRect/>
          </a:stretch>
        </p:blipFill>
        <p:spPr>
          <a:xfrm>
            <a:off x="-56795" y="2028078"/>
            <a:ext cx="12192000" cy="3415229"/>
          </a:xfrm>
          <a:prstGeom prst="rect">
            <a:avLst/>
          </a:prstGeom>
        </p:spPr>
      </p:pic>
      <p:sp>
        <p:nvSpPr>
          <p:cNvPr id="5" name="Rectangle 4">
            <a:extLst>
              <a:ext uri="{FF2B5EF4-FFF2-40B4-BE49-F238E27FC236}">
                <a16:creationId xmlns:a16="http://schemas.microsoft.com/office/drawing/2014/main" id="{74822C63-2919-F46C-5FED-AC711B5F2F36}"/>
              </a:ext>
            </a:extLst>
          </p:cNvPr>
          <p:cNvSpPr/>
          <p:nvPr/>
        </p:nvSpPr>
        <p:spPr>
          <a:xfrm>
            <a:off x="5514797" y="4367538"/>
            <a:ext cx="2822713" cy="369168"/>
          </a:xfrm>
          <a:prstGeom prst="rect">
            <a:avLst/>
          </a:prstGeom>
          <a:noFill/>
          <a:ln w="76200">
            <a:solidFill>
              <a:srgbClr val="F08A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E3C6F2-5424-8DC8-E65A-07532F3201D5}"/>
              </a:ext>
            </a:extLst>
          </p:cNvPr>
          <p:cNvSpPr/>
          <p:nvPr/>
        </p:nvSpPr>
        <p:spPr>
          <a:xfrm>
            <a:off x="1890329" y="1969841"/>
            <a:ext cx="1721836" cy="36916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49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4144E-17F3-4A52-CE70-DBB4EB0D583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1E467DC8-FA5F-296C-AC46-68E415D5538A}"/>
              </a:ext>
            </a:extLst>
          </p:cNvPr>
          <p:cNvPicPr>
            <a:picLocks noChangeAspect="1"/>
          </p:cNvPicPr>
          <p:nvPr/>
        </p:nvPicPr>
        <p:blipFill>
          <a:blip r:embed="rId3"/>
          <a:srcRect t="4943"/>
          <a:stretch>
            <a:fillRect/>
          </a:stretch>
        </p:blipFill>
        <p:spPr>
          <a:xfrm>
            <a:off x="0" y="1778796"/>
            <a:ext cx="11641175" cy="4790300"/>
          </a:xfrm>
          <a:prstGeom prst="rect">
            <a:avLst/>
          </a:prstGeom>
        </p:spPr>
      </p:pic>
      <p:sp>
        <p:nvSpPr>
          <p:cNvPr id="2" name="Title 1">
            <a:extLst>
              <a:ext uri="{FF2B5EF4-FFF2-40B4-BE49-F238E27FC236}">
                <a16:creationId xmlns:a16="http://schemas.microsoft.com/office/drawing/2014/main" id="{E05423A3-BD45-4973-FB5D-DF7E5D258100}"/>
              </a:ext>
            </a:extLst>
          </p:cNvPr>
          <p:cNvSpPr>
            <a:spLocks noGrp="1"/>
          </p:cNvSpPr>
          <p:nvPr>
            <p:ph type="title"/>
          </p:nvPr>
        </p:nvSpPr>
        <p:spPr>
          <a:xfrm>
            <a:off x="639720" y="435913"/>
            <a:ext cx="10904438" cy="583800"/>
          </a:xfrm>
        </p:spPr>
        <p:txBody>
          <a:bodyPr/>
          <a:lstStyle/>
          <a:p>
            <a:r>
              <a:rPr lang="en-US" dirty="0"/>
              <a:t>Scoreboard’s AoL Report</a:t>
            </a:r>
          </a:p>
        </p:txBody>
      </p:sp>
      <p:sp>
        <p:nvSpPr>
          <p:cNvPr id="18" name="Rectangle 17">
            <a:extLst>
              <a:ext uri="{FF2B5EF4-FFF2-40B4-BE49-F238E27FC236}">
                <a16:creationId xmlns:a16="http://schemas.microsoft.com/office/drawing/2014/main" id="{F37FE609-790F-93F8-FC1F-ED042AE8DB28}"/>
              </a:ext>
            </a:extLst>
          </p:cNvPr>
          <p:cNvSpPr/>
          <p:nvPr/>
        </p:nvSpPr>
        <p:spPr>
          <a:xfrm>
            <a:off x="0" y="3908121"/>
            <a:ext cx="4284921" cy="2660975"/>
          </a:xfrm>
          <a:prstGeom prst="rect">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41D0AF0-5CE4-EF77-8B4B-78AFDA6AE135}"/>
              </a:ext>
            </a:extLst>
          </p:cNvPr>
          <p:cNvSpPr/>
          <p:nvPr/>
        </p:nvSpPr>
        <p:spPr>
          <a:xfrm>
            <a:off x="4284921" y="1778797"/>
            <a:ext cx="2945219" cy="4790299"/>
          </a:xfrm>
          <a:prstGeom prst="rect">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D09C3B-2605-2D39-7E18-87D225F78CBD}"/>
              </a:ext>
            </a:extLst>
          </p:cNvPr>
          <p:cNvSpPr/>
          <p:nvPr/>
        </p:nvSpPr>
        <p:spPr>
          <a:xfrm>
            <a:off x="7230139" y="1778796"/>
            <a:ext cx="4411035" cy="4790299"/>
          </a:xfrm>
          <a:prstGeom prst="rect">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90CABD-E897-BDCB-3F3B-CAF901A0DB4A}"/>
              </a:ext>
            </a:extLst>
          </p:cNvPr>
          <p:cNvSpPr txBox="1"/>
          <p:nvPr/>
        </p:nvSpPr>
        <p:spPr>
          <a:xfrm>
            <a:off x="381000" y="2894471"/>
            <a:ext cx="1928733" cy="369332"/>
          </a:xfrm>
          <a:prstGeom prst="rect">
            <a:avLst/>
          </a:prstGeom>
          <a:noFill/>
        </p:spPr>
        <p:txBody>
          <a:bodyPr wrap="none" rtlCol="0">
            <a:spAutoFit/>
          </a:bodyPr>
          <a:lstStyle/>
          <a:p>
            <a:r>
              <a:rPr lang="en-US" dirty="0"/>
              <a:t>Demographic info</a:t>
            </a:r>
          </a:p>
        </p:txBody>
      </p:sp>
      <p:sp>
        <p:nvSpPr>
          <p:cNvPr id="7" name="TextBox 6">
            <a:extLst>
              <a:ext uri="{FF2B5EF4-FFF2-40B4-BE49-F238E27FC236}">
                <a16:creationId xmlns:a16="http://schemas.microsoft.com/office/drawing/2014/main" id="{F872F611-B454-023C-71B8-A8392A213490}"/>
              </a:ext>
            </a:extLst>
          </p:cNvPr>
          <p:cNvSpPr txBox="1"/>
          <p:nvPr/>
        </p:nvSpPr>
        <p:spPr>
          <a:xfrm>
            <a:off x="4505325" y="1323320"/>
            <a:ext cx="1649811" cy="369332"/>
          </a:xfrm>
          <a:prstGeom prst="rect">
            <a:avLst/>
          </a:prstGeom>
          <a:noFill/>
        </p:spPr>
        <p:txBody>
          <a:bodyPr wrap="none" rtlCol="0">
            <a:spAutoFit/>
          </a:bodyPr>
          <a:lstStyle/>
          <a:p>
            <a:r>
              <a:rPr lang="en-US" dirty="0"/>
              <a:t>Aggregate info</a:t>
            </a:r>
          </a:p>
        </p:txBody>
      </p:sp>
      <p:sp>
        <p:nvSpPr>
          <p:cNvPr id="8" name="TextBox 7">
            <a:extLst>
              <a:ext uri="{FF2B5EF4-FFF2-40B4-BE49-F238E27FC236}">
                <a16:creationId xmlns:a16="http://schemas.microsoft.com/office/drawing/2014/main" id="{B1951AF3-5AD5-B5E8-6988-E2B53F2EFD01}"/>
              </a:ext>
            </a:extLst>
          </p:cNvPr>
          <p:cNvSpPr txBox="1"/>
          <p:nvPr/>
        </p:nvSpPr>
        <p:spPr>
          <a:xfrm>
            <a:off x="8324850" y="1323320"/>
            <a:ext cx="1426994" cy="369332"/>
          </a:xfrm>
          <a:prstGeom prst="rect">
            <a:avLst/>
          </a:prstGeom>
          <a:noFill/>
        </p:spPr>
        <p:txBody>
          <a:bodyPr wrap="none" rtlCol="0">
            <a:spAutoFit/>
          </a:bodyPr>
          <a:lstStyle/>
          <a:p>
            <a:r>
              <a:rPr lang="en-US" dirty="0"/>
              <a:t>Detail scores</a:t>
            </a:r>
          </a:p>
        </p:txBody>
      </p:sp>
    </p:spTree>
    <p:extLst>
      <p:ext uri="{BB962C8B-B14F-4D97-AF65-F5344CB8AC3E}">
        <p14:creationId xmlns:p14="http://schemas.microsoft.com/office/powerpoint/2010/main" val="196047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43733-D21E-336D-217B-AB8354AF0033}"/>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C0B282F-D03D-C80C-2428-804784D89856}"/>
              </a:ext>
            </a:extLst>
          </p:cNvPr>
          <p:cNvSpPr>
            <a:spLocks noGrp="1"/>
          </p:cNvSpPr>
          <p:nvPr>
            <p:ph sz="half" idx="15"/>
          </p:nvPr>
        </p:nvSpPr>
        <p:spPr>
          <a:xfrm>
            <a:off x="639412" y="1712822"/>
            <a:ext cx="10409587" cy="3585319"/>
          </a:xfrm>
          <a:solidFill>
            <a:srgbClr val="F7F1E7"/>
          </a:solidFill>
        </p:spPr>
        <p:txBody>
          <a:bodyPr>
            <a:normAutofit fontScale="92500" lnSpcReduction="20000"/>
          </a:bodyPr>
          <a:lstStyle/>
          <a:p>
            <a:pPr lvl="1"/>
            <a:r>
              <a:rPr lang="en-US" sz="3400" dirty="0"/>
              <a:t>Efficiency: AoL scores are calculated and aggregated  &lt; 5m</a:t>
            </a:r>
          </a:p>
          <a:p>
            <a:pPr lvl="1"/>
            <a:r>
              <a:rPr lang="en-US" sz="3400" dirty="0"/>
              <a:t>Granular multi-dimensional assessment</a:t>
            </a:r>
          </a:p>
          <a:p>
            <a:pPr lvl="1"/>
            <a:r>
              <a:rPr lang="en-US" sz="3400" dirty="0"/>
              <a:t>Collect </a:t>
            </a:r>
            <a:r>
              <a:rPr lang="en-US" sz="3400" dirty="0">
                <a:sym typeface="Wingdings" pitchFamily="2" charset="2"/>
              </a:rPr>
              <a:t></a:t>
            </a:r>
            <a:r>
              <a:rPr lang="en-US" sz="3400" dirty="0"/>
              <a:t> Analyze </a:t>
            </a:r>
            <a:r>
              <a:rPr lang="en-US" sz="3400" dirty="0">
                <a:sym typeface="Wingdings" pitchFamily="2" charset="2"/>
              </a:rPr>
              <a:t></a:t>
            </a:r>
            <a:r>
              <a:rPr lang="en-US" sz="3400" dirty="0"/>
              <a:t> Report</a:t>
            </a:r>
          </a:p>
          <a:p>
            <a:pPr lvl="1"/>
            <a:r>
              <a:rPr lang="en-US" sz="3400" dirty="0"/>
              <a:t>Fully automated</a:t>
            </a:r>
          </a:p>
          <a:p>
            <a:pPr lvl="1"/>
            <a:r>
              <a:rPr lang="en-US" sz="3400" dirty="0"/>
              <a:t>Innovative, flexible and free</a:t>
            </a:r>
          </a:p>
          <a:p>
            <a:pPr lvl="1"/>
            <a:r>
              <a:rPr lang="en-US" sz="3400" dirty="0"/>
              <a:t>Reports on each dimension for each student</a:t>
            </a:r>
          </a:p>
          <a:p>
            <a:pPr lvl="1"/>
            <a:r>
              <a:rPr lang="en-US" sz="3400" dirty="0"/>
              <a:t>Perfect inter-rater reliability b/</a:t>
            </a:r>
            <a:r>
              <a:rPr lang="en-US" sz="3400"/>
              <a:t>c objective</a:t>
            </a:r>
            <a:endParaRPr lang="en-US" sz="3400" dirty="0"/>
          </a:p>
          <a:p>
            <a:pPr lvl="1"/>
            <a:r>
              <a:rPr lang="en-US" sz="3400" dirty="0"/>
              <a:t>Easily fix coding errors after the fact</a:t>
            </a:r>
          </a:p>
          <a:p>
            <a:pPr lvl="1"/>
            <a:endParaRPr lang="en-US" sz="3400" dirty="0"/>
          </a:p>
          <a:p>
            <a:pPr lvl="1"/>
            <a:endParaRPr lang="en-US" sz="2400" dirty="0"/>
          </a:p>
        </p:txBody>
      </p:sp>
      <p:sp>
        <p:nvSpPr>
          <p:cNvPr id="21" name="Title 20">
            <a:extLst>
              <a:ext uri="{FF2B5EF4-FFF2-40B4-BE49-F238E27FC236}">
                <a16:creationId xmlns:a16="http://schemas.microsoft.com/office/drawing/2014/main" id="{84611AC7-E117-B6CE-02C7-0CD4E02129C3}"/>
              </a:ext>
            </a:extLst>
          </p:cNvPr>
          <p:cNvSpPr>
            <a:spLocks noGrp="1"/>
          </p:cNvSpPr>
          <p:nvPr>
            <p:ph type="title"/>
          </p:nvPr>
        </p:nvSpPr>
        <p:spPr/>
        <p:txBody>
          <a:bodyPr/>
          <a:lstStyle/>
          <a:p>
            <a:r>
              <a:rPr lang="en-US" b="0" dirty="0"/>
              <a:t>Scoreboard does AoL: </a:t>
            </a:r>
            <a:r>
              <a:rPr lang="en-US" dirty="0"/>
              <a:t>Benefits</a:t>
            </a:r>
            <a:endParaRPr lang="en-US" altLang="ja-JP" dirty="0"/>
          </a:p>
        </p:txBody>
      </p:sp>
      <p:sp>
        <p:nvSpPr>
          <p:cNvPr id="2" name="TextBox 1">
            <a:extLst>
              <a:ext uri="{FF2B5EF4-FFF2-40B4-BE49-F238E27FC236}">
                <a16:creationId xmlns:a16="http://schemas.microsoft.com/office/drawing/2014/main" id="{8999FE13-F2C0-12FA-A92A-753EAA955EEA}"/>
              </a:ext>
            </a:extLst>
          </p:cNvPr>
          <p:cNvSpPr txBox="1"/>
          <p:nvPr/>
        </p:nvSpPr>
        <p:spPr>
          <a:xfrm>
            <a:off x="1000023" y="5674360"/>
            <a:ext cx="8915158" cy="523220"/>
          </a:xfrm>
          <a:prstGeom prst="rect">
            <a:avLst/>
          </a:prstGeom>
          <a:noFill/>
        </p:spPr>
        <p:txBody>
          <a:bodyPr wrap="square" rtlCol="0">
            <a:spAutoFit/>
          </a:bodyPr>
          <a:lstStyle/>
          <a:p>
            <a:r>
              <a:rPr lang="en-US" sz="2800" dirty="0"/>
              <a:t>Access the website: </a:t>
            </a:r>
            <a:r>
              <a:rPr lang="en-US" sz="2800" dirty="0">
                <a:solidFill>
                  <a:srgbClr val="0070C0"/>
                </a:solidFill>
                <a:hlinkClick r:id="rId3">
                  <a:extLst>
                    <a:ext uri="{A12FA001-AC4F-418D-AE19-62706E023703}">
                      <ahyp:hlinkClr xmlns:ahyp="http://schemas.microsoft.com/office/drawing/2018/hyperlinkcolor" val="tx"/>
                    </a:ext>
                  </a:extLst>
                </a:hlinkClick>
              </a:rPr>
              <a:t>www.scoreboardexcel.com </a:t>
            </a:r>
            <a:endParaRPr lang="en-US" sz="2800" dirty="0">
              <a:solidFill>
                <a:srgbClr val="0070C0"/>
              </a:solidFill>
            </a:endParaRPr>
          </a:p>
        </p:txBody>
      </p:sp>
    </p:spTree>
    <p:extLst>
      <p:ext uri="{BB962C8B-B14F-4D97-AF65-F5344CB8AC3E}">
        <p14:creationId xmlns:p14="http://schemas.microsoft.com/office/powerpoint/2010/main" val="2647897499"/>
      </p:ext>
    </p:extLst>
  </p:cSld>
  <p:clrMapOvr>
    <a:masterClrMapping/>
  </p:clrMapOvr>
</p:sld>
</file>

<file path=ppt/theme/theme1.xml><?xml version="1.0" encoding="utf-8"?>
<a:theme xmlns:a="http://schemas.openxmlformats.org/drawingml/2006/main" name="Retrospec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BES AOL" id="{F6EE6AC4-6783-4640-B8F9-1B879426CAF7}" vid="{A4C69036-4740-D24E-AF7F-2F9C736E6E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1098</TotalTime>
  <Words>1090</Words>
  <Application>Microsoft Office PowerPoint</Application>
  <PresentationFormat>Widescreen</PresentationFormat>
  <Paragraphs>140</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Narrow</vt:lpstr>
      <vt:lpstr>Calibri</vt:lpstr>
      <vt:lpstr>Candara</vt:lpstr>
      <vt:lpstr>Times New Roman</vt:lpstr>
      <vt:lpstr>Wingdings</vt:lpstr>
      <vt:lpstr>Retrospect</vt:lpstr>
      <vt:lpstr>Automated Assurance of Learning Assessment: Streamlining AACSB Compliance Through Technology-Enhanced Learning Outcome Tracking in Business Statistics</vt:lpstr>
      <vt:lpstr>PowerPoint Presentation</vt:lpstr>
      <vt:lpstr>Scoreboard Features</vt:lpstr>
      <vt:lpstr>The Big Deal with Assurance of Learning</vt:lpstr>
      <vt:lpstr>Scoreboard Automates AOL Reporting</vt:lpstr>
      <vt:lpstr>AOL Criteria</vt:lpstr>
      <vt:lpstr>Coding for AoL</vt:lpstr>
      <vt:lpstr>Scoreboard’s AoL Report</vt:lpstr>
      <vt:lpstr>Scoreboard does AoL: 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Matta, Vic</dc:creator>
  <cp:lastModifiedBy>Gordon, Ellen</cp:lastModifiedBy>
  <cp:revision>8</cp:revision>
  <dcterms:created xsi:type="dcterms:W3CDTF">2026-02-26T18:21:11Z</dcterms:created>
  <dcterms:modified xsi:type="dcterms:W3CDTF">2026-03-06T17:19:26Z</dcterms:modified>
</cp:coreProperties>
</file>