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299" r:id="rId5"/>
    <p:sldId id="259" r:id="rId6"/>
    <p:sldId id="260" r:id="rId7"/>
    <p:sldId id="261" r:id="rId8"/>
    <p:sldId id="262" r:id="rId9"/>
    <p:sldId id="300" r:id="rId10"/>
    <p:sldId id="307" r:id="rId11"/>
    <p:sldId id="290" r:id="rId12"/>
    <p:sldId id="298" r:id="rId13"/>
    <p:sldId id="302" r:id="rId14"/>
    <p:sldId id="309" r:id="rId15"/>
    <p:sldId id="301" r:id="rId16"/>
    <p:sldId id="306" r:id="rId17"/>
    <p:sldId id="303" r:id="rId18"/>
    <p:sldId id="283" r:id="rId19"/>
    <p:sldId id="308" r:id="rId20"/>
    <p:sldId id="304" r:id="rId21"/>
    <p:sldId id="296" r:id="rId22"/>
    <p:sldId id="297" r:id="rId23"/>
    <p:sldId id="291" r:id="rId2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8"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29"/>
    <a:srgbClr val="194D39"/>
    <a:srgbClr val="990000"/>
    <a:srgbClr val="00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00" autoAdjust="0"/>
    <p:restoredTop sz="83015" autoAdjust="0"/>
  </p:normalViewPr>
  <p:slideViewPr>
    <p:cSldViewPr showGuides="1">
      <p:cViewPr varScale="1">
        <p:scale>
          <a:sx n="79" d="100"/>
          <a:sy n="79" d="100"/>
        </p:scale>
        <p:origin x="192" y="82"/>
      </p:cViewPr>
      <p:guideLst>
        <p:guide orient="horz" pos="2160"/>
        <p:guide pos="3839"/>
      </p:guideLst>
    </p:cSldViewPr>
  </p:slideViewPr>
  <p:notesTextViewPr>
    <p:cViewPr>
      <p:scale>
        <a:sx n="1" d="1"/>
        <a:sy n="1" d="1"/>
      </p:scale>
      <p:origin x="0" y="0"/>
    </p:cViewPr>
  </p:notesTextViewPr>
  <p:notesViewPr>
    <p:cSldViewPr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RCNJ-Home.RCNJ-ADS.ramapo.edu\Home\thaase\Scoreboard%20Papers\Viz-Threshold%20Project\Data%20Files\Frequency%20Distributio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Conceptual Questions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'Concept Compared'!$C$1</c:f>
              <c:strCache>
                <c:ptCount val="1"/>
                <c:pt idx="0">
                  <c:v>No Thresholds</c:v>
                </c:pt>
              </c:strCache>
            </c:strRef>
          </c:tx>
          <c:spPr>
            <a:solidFill>
              <a:schemeClr val="accent1"/>
            </a:solidFill>
            <a:ln>
              <a:noFill/>
            </a:ln>
            <a:effectLst/>
          </c:spPr>
          <c:invertIfNegative val="0"/>
          <c:cat>
            <c:strRef>
              <c:f>'Concept Compared'!$A$2:$A$6</c:f>
              <c:strCache>
                <c:ptCount val="5"/>
                <c:pt idx="0">
                  <c:v>90–100</c:v>
                </c:pt>
                <c:pt idx="1">
                  <c:v>80–&lt;90</c:v>
                </c:pt>
                <c:pt idx="2">
                  <c:v>70–&lt;80</c:v>
                </c:pt>
                <c:pt idx="3">
                  <c:v>60–&lt;70</c:v>
                </c:pt>
                <c:pt idx="4">
                  <c:v>&lt;60</c:v>
                </c:pt>
              </c:strCache>
            </c:strRef>
          </c:cat>
          <c:val>
            <c:numRef>
              <c:f>'Concept Compared'!$C$2:$C$6</c:f>
              <c:numCache>
                <c:formatCode>0.00%</c:formatCode>
                <c:ptCount val="5"/>
                <c:pt idx="0">
                  <c:v>0.28125</c:v>
                </c:pt>
                <c:pt idx="1">
                  <c:v>0.125</c:v>
                </c:pt>
                <c:pt idx="2">
                  <c:v>3.125E-2</c:v>
                </c:pt>
                <c:pt idx="3">
                  <c:v>0.125</c:v>
                </c:pt>
                <c:pt idx="4">
                  <c:v>0.4375</c:v>
                </c:pt>
              </c:numCache>
            </c:numRef>
          </c:val>
          <c:extLst>
            <c:ext xmlns:c16="http://schemas.microsoft.com/office/drawing/2014/chart" uri="{C3380CC4-5D6E-409C-BE32-E72D297353CC}">
              <c16:uniqueId val="{00000000-9B23-4440-B731-68A0247C26C3}"/>
            </c:ext>
          </c:extLst>
        </c:ser>
        <c:ser>
          <c:idx val="1"/>
          <c:order val="1"/>
          <c:tx>
            <c:strRef>
              <c:f>'Concept Compared'!$F$1</c:f>
              <c:strCache>
                <c:ptCount val="1"/>
                <c:pt idx="0">
                  <c:v>Thresholds</c:v>
                </c:pt>
              </c:strCache>
            </c:strRef>
          </c:tx>
          <c:spPr>
            <a:solidFill>
              <a:schemeClr val="accent2"/>
            </a:solidFill>
            <a:ln>
              <a:noFill/>
            </a:ln>
            <a:effectLst/>
          </c:spPr>
          <c:invertIfNegative val="0"/>
          <c:cat>
            <c:strRef>
              <c:f>'Concept Compared'!$A$2:$A$6</c:f>
              <c:strCache>
                <c:ptCount val="5"/>
                <c:pt idx="0">
                  <c:v>90–100</c:v>
                </c:pt>
                <c:pt idx="1">
                  <c:v>80–&lt;90</c:v>
                </c:pt>
                <c:pt idx="2">
                  <c:v>70–&lt;80</c:v>
                </c:pt>
                <c:pt idx="3">
                  <c:v>60–&lt;70</c:v>
                </c:pt>
                <c:pt idx="4">
                  <c:v>&lt;60</c:v>
                </c:pt>
              </c:strCache>
            </c:strRef>
          </c:cat>
          <c:val>
            <c:numRef>
              <c:f>'Concept Compared'!$F$2:$F$6</c:f>
              <c:numCache>
                <c:formatCode>0.00%</c:formatCode>
                <c:ptCount val="5"/>
                <c:pt idx="0">
                  <c:v>0.35294117647058831</c:v>
                </c:pt>
                <c:pt idx="1">
                  <c:v>5.8823529411764712E-2</c:v>
                </c:pt>
                <c:pt idx="2">
                  <c:v>5.8823529411764712E-2</c:v>
                </c:pt>
                <c:pt idx="3">
                  <c:v>0.1470588235294118</c:v>
                </c:pt>
                <c:pt idx="4">
                  <c:v>0.38235294117647062</c:v>
                </c:pt>
              </c:numCache>
            </c:numRef>
          </c:val>
          <c:extLst>
            <c:ext xmlns:c16="http://schemas.microsoft.com/office/drawing/2014/chart" uri="{C3380CC4-5D6E-409C-BE32-E72D297353CC}">
              <c16:uniqueId val="{00000001-9B23-4440-B731-68A0247C26C3}"/>
            </c:ext>
          </c:extLst>
        </c:ser>
        <c:dLbls>
          <c:showLegendKey val="0"/>
          <c:showVal val="0"/>
          <c:showCatName val="0"/>
          <c:showSerName val="0"/>
          <c:showPercent val="0"/>
          <c:showBubbleSize val="0"/>
        </c:dLbls>
        <c:gapWidth val="219"/>
        <c:overlap val="-27"/>
        <c:axId val="1641982800"/>
        <c:axId val="1641981552"/>
      </c:barChart>
      <c:catAx>
        <c:axId val="164198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1981552"/>
        <c:crosses val="autoZero"/>
        <c:auto val="1"/>
        <c:lblAlgn val="ctr"/>
        <c:lblOffset val="100"/>
        <c:noMultiLvlLbl val="0"/>
      </c:catAx>
      <c:valAx>
        <c:axId val="164198155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1982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CE221E-83ED-4F6C-BA5F-3F9E6FDB6953}" type="datetimeFigureOut">
              <a:rPr lang="en-US"/>
              <a:t>3/4/2026</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4CBEF8-5CDE-472B-839B-B8BB0C881006}" type="slidenum">
              <a:rPr/>
              <a:t>‹#›</a:t>
            </a:fld>
            <a:endParaRPr dirty="0"/>
          </a:p>
        </p:txBody>
      </p:sp>
    </p:spTree>
    <p:extLst>
      <p:ext uri="{BB962C8B-B14F-4D97-AF65-F5344CB8AC3E}">
        <p14:creationId xmlns:p14="http://schemas.microsoft.com/office/powerpoint/2010/main" val="426328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853E5F-CE67-483C-A264-F17AC70E9CA2}" type="datetimeFigureOut">
              <a:rPr lang="en-US"/>
              <a:t>3/4/2026</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B98AFB-CB0D-4DFE-87B9-B4B0D0DE73CD}" type="slidenum">
              <a:rPr/>
              <a:t>‹#›</a:t>
            </a:fld>
            <a:endParaRPr dirty="0"/>
          </a:p>
        </p:txBody>
      </p:sp>
    </p:spTree>
    <p:extLst>
      <p:ext uri="{BB962C8B-B14F-4D97-AF65-F5344CB8AC3E}">
        <p14:creationId xmlns:p14="http://schemas.microsoft.com/office/powerpoint/2010/main" val="251280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1</a:t>
            </a:fld>
            <a:endParaRPr lang="en-US" dirty="0"/>
          </a:p>
        </p:txBody>
      </p:sp>
    </p:spTree>
    <p:extLst>
      <p:ext uri="{BB962C8B-B14F-4D97-AF65-F5344CB8AC3E}">
        <p14:creationId xmlns:p14="http://schemas.microsoft.com/office/powerpoint/2010/main" val="110150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6FBB3-925B-E2CF-A5D4-CCC7D76A5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3CEED-05BD-F6A4-AF42-9B02B905EE0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8D2B2A5-AF5C-2D7E-9179-05AB16437C8A}"/>
              </a:ext>
            </a:extLst>
          </p:cNvPr>
          <p:cNvSpPr>
            <a:spLocks noGrp="1"/>
          </p:cNvSpPr>
          <p:nvPr>
            <p:ph type="body" idx="1"/>
          </p:nvPr>
        </p:nvSpPr>
        <p:spPr/>
        <p:txBody>
          <a:bodyPr/>
          <a:lstStyle/>
          <a:p>
            <a:r>
              <a:rPr lang="en-US" dirty="0"/>
              <a:t>We conducted another multiple regression analysis and included GPA.    Students GPA is most likely influencing their perceived competence – if you have a high GPA, you might be more likely to think you have a good grasp of academic material.  Thus, we added GPA in order to remove the effects of previous performance.</a:t>
            </a:r>
          </a:p>
          <a:p>
            <a:endParaRPr lang="en-US" dirty="0"/>
          </a:p>
          <a:p>
            <a:endParaRPr lang="en-US" dirty="0"/>
          </a:p>
          <a:p>
            <a:r>
              <a:rPr lang="en-US" dirty="0"/>
              <a:t>As expected, student’s GPA significantly predicted their exam scores.  However, our interaction term was still significant despite GPA being part of the model.   This suggest that the thresholds still impacted the accuracy students perceived competence, despite their previous academic performance.  </a:t>
            </a:r>
          </a:p>
          <a:p>
            <a:endParaRPr lang="en-US" dirty="0"/>
          </a:p>
          <a:p>
            <a:endParaRPr lang="en-US" dirty="0"/>
          </a:p>
          <a:p>
            <a:r>
              <a:rPr lang="en-US" dirty="0"/>
              <a:t>All of this together suggests that delayed feedback or thresholds fosters understanding of one’s skill and competencies. </a:t>
            </a:r>
          </a:p>
        </p:txBody>
      </p:sp>
      <p:sp>
        <p:nvSpPr>
          <p:cNvPr id="4" name="Slide Number Placeholder 3">
            <a:extLst>
              <a:ext uri="{FF2B5EF4-FFF2-40B4-BE49-F238E27FC236}">
                <a16:creationId xmlns:a16="http://schemas.microsoft.com/office/drawing/2014/main" id="{0709FBCC-7A9C-701F-96D1-979625E6B949}"/>
              </a:ext>
            </a:extLst>
          </p:cNvPr>
          <p:cNvSpPr>
            <a:spLocks noGrp="1"/>
          </p:cNvSpPr>
          <p:nvPr>
            <p:ph type="sldNum" sz="quarter" idx="5"/>
          </p:nvPr>
        </p:nvSpPr>
        <p:spPr/>
        <p:txBody>
          <a:bodyPr/>
          <a:lstStyle/>
          <a:p>
            <a:fld id="{6BB98AFB-CB0D-4DFE-87B9-B4B0D0DE73CD}" type="slidenum">
              <a:rPr lang="en-US" smtClean="0"/>
              <a:t>11</a:t>
            </a:fld>
            <a:endParaRPr lang="en-US" dirty="0"/>
          </a:p>
        </p:txBody>
      </p:sp>
    </p:spTree>
    <p:extLst>
      <p:ext uri="{BB962C8B-B14F-4D97-AF65-F5344CB8AC3E}">
        <p14:creationId xmlns:p14="http://schemas.microsoft.com/office/powerpoint/2010/main" val="3883177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12</a:t>
            </a:fld>
            <a:endParaRPr lang="en-US" dirty="0"/>
          </a:p>
        </p:txBody>
      </p:sp>
    </p:spTree>
    <p:extLst>
      <p:ext uri="{BB962C8B-B14F-4D97-AF65-F5344CB8AC3E}">
        <p14:creationId xmlns:p14="http://schemas.microsoft.com/office/powerpoint/2010/main" val="3984080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13</a:t>
            </a:fld>
            <a:endParaRPr lang="en-US" dirty="0"/>
          </a:p>
        </p:txBody>
      </p:sp>
    </p:spTree>
    <p:extLst>
      <p:ext uri="{BB962C8B-B14F-4D97-AF65-F5344CB8AC3E}">
        <p14:creationId xmlns:p14="http://schemas.microsoft.com/office/powerpoint/2010/main" val="4203586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14</a:t>
            </a:fld>
            <a:endParaRPr lang="en-US" dirty="0"/>
          </a:p>
        </p:txBody>
      </p:sp>
    </p:spTree>
    <p:extLst>
      <p:ext uri="{BB962C8B-B14F-4D97-AF65-F5344CB8AC3E}">
        <p14:creationId xmlns:p14="http://schemas.microsoft.com/office/powerpoint/2010/main" val="79417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Thank you so much for attending our talk.  I can now accept any questions or comments. </a:t>
            </a:r>
          </a:p>
        </p:txBody>
      </p:sp>
      <p:sp>
        <p:nvSpPr>
          <p:cNvPr id="4" name="Slide Number Placeholder 3"/>
          <p:cNvSpPr>
            <a:spLocks noGrp="1"/>
          </p:cNvSpPr>
          <p:nvPr>
            <p:ph type="sldNum" sz="quarter" idx="5"/>
          </p:nvPr>
        </p:nvSpPr>
        <p:spPr/>
        <p:txBody>
          <a:bodyPr/>
          <a:lstStyle/>
          <a:p>
            <a:fld id="{6BB98AFB-CB0D-4DFE-87B9-B4B0D0DE73CD}" type="slidenum">
              <a:rPr lang="en-US" smtClean="0"/>
              <a:t>15</a:t>
            </a:fld>
            <a:endParaRPr lang="en-US" dirty="0"/>
          </a:p>
        </p:txBody>
      </p:sp>
    </p:spTree>
    <p:extLst>
      <p:ext uri="{BB962C8B-B14F-4D97-AF65-F5344CB8AC3E}">
        <p14:creationId xmlns:p14="http://schemas.microsoft.com/office/powerpoint/2010/main" val="153581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17</a:t>
            </a:fld>
            <a:endParaRPr lang="en-US" dirty="0"/>
          </a:p>
        </p:txBody>
      </p:sp>
    </p:spTree>
    <p:extLst>
      <p:ext uri="{BB962C8B-B14F-4D97-AF65-F5344CB8AC3E}">
        <p14:creationId xmlns:p14="http://schemas.microsoft.com/office/powerpoint/2010/main" val="1170669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2</a:t>
            </a:fld>
            <a:endParaRPr lang="en-US" dirty="0"/>
          </a:p>
        </p:txBody>
      </p:sp>
    </p:spTree>
    <p:extLst>
      <p:ext uri="{BB962C8B-B14F-4D97-AF65-F5344CB8AC3E}">
        <p14:creationId xmlns:p14="http://schemas.microsoft.com/office/powerpoint/2010/main" val="3228950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3</a:t>
            </a:fld>
            <a:endParaRPr lang="en-US" dirty="0"/>
          </a:p>
        </p:txBody>
      </p:sp>
    </p:spTree>
    <p:extLst>
      <p:ext uri="{BB962C8B-B14F-4D97-AF65-F5344CB8AC3E}">
        <p14:creationId xmlns:p14="http://schemas.microsoft.com/office/powerpoint/2010/main" val="1892449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4</a:t>
            </a:fld>
            <a:endParaRPr lang="en-US" dirty="0"/>
          </a:p>
        </p:txBody>
      </p:sp>
    </p:spTree>
    <p:extLst>
      <p:ext uri="{BB962C8B-B14F-4D97-AF65-F5344CB8AC3E}">
        <p14:creationId xmlns:p14="http://schemas.microsoft.com/office/powerpoint/2010/main" val="174271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5</a:t>
            </a:fld>
            <a:endParaRPr lang="en-US" dirty="0"/>
          </a:p>
        </p:txBody>
      </p:sp>
    </p:spTree>
    <p:extLst>
      <p:ext uri="{BB962C8B-B14F-4D97-AF65-F5344CB8AC3E}">
        <p14:creationId xmlns:p14="http://schemas.microsoft.com/office/powerpoint/2010/main" val="3317874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6</a:t>
            </a:fld>
            <a:endParaRPr lang="en-US" dirty="0"/>
          </a:p>
        </p:txBody>
      </p:sp>
    </p:spTree>
    <p:extLst>
      <p:ext uri="{BB962C8B-B14F-4D97-AF65-F5344CB8AC3E}">
        <p14:creationId xmlns:p14="http://schemas.microsoft.com/office/powerpoint/2010/main" val="2900407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7</a:t>
            </a:fld>
            <a:endParaRPr lang="en-US" dirty="0"/>
          </a:p>
        </p:txBody>
      </p:sp>
    </p:spTree>
    <p:extLst>
      <p:ext uri="{BB962C8B-B14F-4D97-AF65-F5344CB8AC3E}">
        <p14:creationId xmlns:p14="http://schemas.microsoft.com/office/powerpoint/2010/main" val="3286829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9</a:t>
            </a:fld>
            <a:endParaRPr lang="en-US" dirty="0"/>
          </a:p>
        </p:txBody>
      </p:sp>
    </p:spTree>
    <p:extLst>
      <p:ext uri="{BB962C8B-B14F-4D97-AF65-F5344CB8AC3E}">
        <p14:creationId xmlns:p14="http://schemas.microsoft.com/office/powerpoint/2010/main" val="312080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10</a:t>
            </a:fld>
            <a:endParaRPr lang="en-US" dirty="0"/>
          </a:p>
        </p:txBody>
      </p:sp>
    </p:spTree>
    <p:extLst>
      <p:ext uri="{BB962C8B-B14F-4D97-AF65-F5344CB8AC3E}">
        <p14:creationId xmlns:p14="http://schemas.microsoft.com/office/powerpoint/2010/main" val="2432809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533400"/>
            <a:ext cx="5029200" cy="2514601"/>
          </a:xfrm>
        </p:spPr>
        <p:txBody>
          <a:bodyPr>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065212" y="3403600"/>
            <a:ext cx="5029201" cy="1397000"/>
          </a:xfrm>
        </p:spPr>
        <p:txBody>
          <a:bodyPr>
            <a:normAutofit/>
          </a:bodyPr>
          <a:lstStyle>
            <a:lvl1pPr marL="0" indent="0" algn="l">
              <a:spcBef>
                <a:spcPts val="600"/>
              </a:spcBef>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E0FA9E5-6744-4841-888F-9E7CC0C2B7EC}" type="datetimeFigureOut">
              <a:rPr lang="en-US"/>
              <a:t>3/4/2026</a:t>
            </a:fld>
            <a:endParaRPr dirty="0"/>
          </a:p>
        </p:txBody>
      </p:sp>
      <p:sp>
        <p:nvSpPr>
          <p:cNvPr id="6" name="Slide Number Placeholder 5"/>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66475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E0FA9E5-6744-4841-888F-9E7CC0C2B7EC}" type="datetimeFigureOut">
              <a:rPr lang="en-US"/>
              <a:t>3/4/2026</a:t>
            </a:fld>
            <a:endParaRPr dirty="0"/>
          </a:p>
        </p:txBody>
      </p:sp>
      <p:sp>
        <p:nvSpPr>
          <p:cNvPr id="6" name="Slide Number Placeholder 5"/>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266809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1412" y="533400"/>
            <a:ext cx="236220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065213" y="533400"/>
            <a:ext cx="746759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E0FA9E5-6744-4841-888F-9E7CC0C2B7EC}" type="datetimeFigureOut">
              <a:rPr lang="en-US"/>
              <a:t>3/4/2026</a:t>
            </a:fld>
            <a:endParaRPr dirty="0"/>
          </a:p>
        </p:txBody>
      </p:sp>
      <p:sp>
        <p:nvSpPr>
          <p:cNvPr id="6" name="Slide Number Placeholder 5"/>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18824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E0FA9E5-6744-4841-888F-9E7CC0C2B7EC}" type="datetimeFigureOut">
              <a:rPr lang="en-US"/>
              <a:t>3/4/2026</a:t>
            </a:fld>
            <a:endParaRPr dirty="0"/>
          </a:p>
        </p:txBody>
      </p:sp>
      <p:sp>
        <p:nvSpPr>
          <p:cNvPr id="6" name="Slide Number Placeholder 5"/>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242915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5214" y="533400"/>
            <a:ext cx="8686800" cy="2286000"/>
          </a:xfrm>
        </p:spPr>
        <p:txBody>
          <a:bodyPr anchor="b">
            <a:normAutofit/>
          </a:bodyPr>
          <a:lstStyle>
            <a:lvl1pPr algn="l">
              <a:defRPr sz="5400" b="1" cap="none" baseline="0"/>
            </a:lvl1pPr>
          </a:lstStyle>
          <a:p>
            <a:r>
              <a:rPr lang="en-US"/>
              <a:t>Click to edit Master title style</a:t>
            </a:r>
            <a:endParaRPr/>
          </a:p>
        </p:txBody>
      </p:sp>
      <p:sp>
        <p:nvSpPr>
          <p:cNvPr id="3" name="Text Placeholder 2"/>
          <p:cNvSpPr>
            <a:spLocks noGrp="1"/>
          </p:cNvSpPr>
          <p:nvPr>
            <p:ph type="body" idx="1"/>
          </p:nvPr>
        </p:nvSpPr>
        <p:spPr>
          <a:xfrm>
            <a:off x="1065214" y="3124200"/>
            <a:ext cx="8686800" cy="1371600"/>
          </a:xfrm>
        </p:spPr>
        <p:txBody>
          <a:bodyPr anchor="t">
            <a:normAutofit/>
          </a:bodyPr>
          <a:lstStyle>
            <a:lvl1pPr marL="0" indent="0">
              <a:spcBef>
                <a:spcPts val="600"/>
              </a:spcBef>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E0FA9E5-6744-4841-888F-9E7CC0C2B7EC}" type="datetimeFigureOut">
              <a:rPr lang="en-US"/>
              <a:t>3/4/2026</a:t>
            </a:fld>
            <a:endParaRPr dirty="0"/>
          </a:p>
        </p:txBody>
      </p:sp>
      <p:sp>
        <p:nvSpPr>
          <p:cNvPr id="6" name="Slide Number Placeholder 5"/>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370133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8800"/>
            <a:ext cx="4251960"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5464598" y="1828800"/>
            <a:ext cx="4251960"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3E0FA9E5-6744-4841-888F-9E7CC0C2B7EC}" type="datetimeFigureOut">
              <a:rPr lang="en-US"/>
              <a:t>3/4/2026</a:t>
            </a:fld>
            <a:endParaRPr dirty="0"/>
          </a:p>
        </p:txBody>
      </p:sp>
      <p:sp>
        <p:nvSpPr>
          <p:cNvPr id="7" name="Slide Number Placeholder 6"/>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341370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065213" y="1828799"/>
            <a:ext cx="4251960" cy="685801"/>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5213" y="2590800"/>
            <a:ext cx="425196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5500053" y="1828799"/>
            <a:ext cx="4251960" cy="685801"/>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00053" y="2590800"/>
            <a:ext cx="425196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3E0FA9E5-6744-4841-888F-9E7CC0C2B7EC}" type="datetimeFigureOut">
              <a:rPr lang="en-US"/>
              <a:t>3/4/2026</a:t>
            </a:fld>
            <a:endParaRPr dirty="0"/>
          </a:p>
        </p:txBody>
      </p:sp>
      <p:sp>
        <p:nvSpPr>
          <p:cNvPr id="9" name="Slide Number Placeholder 8"/>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200078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3E0FA9E5-6744-4841-888F-9E7CC0C2B7EC}" type="datetimeFigureOut">
              <a:rPr lang="en-US"/>
              <a:t>3/4/2026</a:t>
            </a:fld>
            <a:endParaRPr dirty="0"/>
          </a:p>
        </p:txBody>
      </p:sp>
      <p:sp>
        <p:nvSpPr>
          <p:cNvPr id="5" name="Slide Number Placeholder 4"/>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90715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3E0FA9E5-6744-4841-888F-9E7CC0C2B7EC}" type="datetimeFigureOut">
              <a:rPr lang="en-US"/>
              <a:t>3/4/2026</a:t>
            </a:fld>
            <a:endParaRPr dirty="0"/>
          </a:p>
        </p:txBody>
      </p:sp>
      <p:sp>
        <p:nvSpPr>
          <p:cNvPr id="4" name="Slide Number Placeholder 3"/>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244153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5213" y="533400"/>
            <a:ext cx="4114800" cy="1524000"/>
          </a:xfrm>
        </p:spPr>
        <p:txBody>
          <a:bodyPr anchor="b">
            <a:normAutofit/>
          </a:bodyPr>
          <a:lstStyle>
            <a:lvl1pPr algn="l">
              <a:defRPr sz="3600" b="1"/>
            </a:lvl1pPr>
          </a:lstStyle>
          <a:p>
            <a:r>
              <a:rPr lang="en-US"/>
              <a:t>Click to edit Master title style</a:t>
            </a:r>
            <a:endParaRPr/>
          </a:p>
        </p:txBody>
      </p:sp>
      <p:sp>
        <p:nvSpPr>
          <p:cNvPr id="3" name="Content Placeholder 2"/>
          <p:cNvSpPr>
            <a:spLocks noGrp="1"/>
          </p:cNvSpPr>
          <p:nvPr>
            <p:ph idx="1"/>
          </p:nvPr>
        </p:nvSpPr>
        <p:spPr>
          <a:xfrm>
            <a:off x="5865813" y="533400"/>
            <a:ext cx="586740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65213" y="2209800"/>
            <a:ext cx="4114800" cy="3810000"/>
          </a:xfrm>
        </p:spPr>
        <p:txBody>
          <a:bodyPr>
            <a:normAutofit/>
          </a:bodyPr>
          <a:lstStyle>
            <a:lvl1pPr marL="0" indent="0">
              <a:lnSpc>
                <a:spcPct val="110000"/>
              </a:lnSpc>
              <a:spcBef>
                <a:spcPts val="600"/>
              </a:spcBef>
              <a:buNone/>
              <a:defRPr sz="18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3E0FA9E5-6744-4841-888F-9E7CC0C2B7EC}" type="datetimeFigureOut">
              <a:rPr lang="en-US"/>
              <a:t>3/4/2026</a:t>
            </a:fld>
            <a:endParaRPr dirty="0"/>
          </a:p>
        </p:txBody>
      </p:sp>
      <p:sp>
        <p:nvSpPr>
          <p:cNvPr id="7" name="Slide Number Placeholder 6"/>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210171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5213" y="533400"/>
            <a:ext cx="4114800" cy="1524000"/>
          </a:xfrm>
        </p:spPr>
        <p:txBody>
          <a:bodyPr anchor="b">
            <a:noAutofit/>
          </a:bodyPr>
          <a:lstStyle>
            <a:lvl1pPr algn="l">
              <a:defRPr sz="36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2" y="533400"/>
            <a:ext cx="5780173" cy="5791200"/>
          </a:xfrm>
          <a:ln w="50800">
            <a:solidFill>
              <a:schemeClr val="tx1">
                <a:lumMod val="65000"/>
                <a:lumOff val="35000"/>
              </a:schemeClr>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1065213" y="2209800"/>
            <a:ext cx="4114800" cy="3810000"/>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960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533400"/>
            <a:ext cx="8686801" cy="10668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2" y="1828800"/>
            <a:ext cx="8686801" cy="419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065213" y="6155267"/>
            <a:ext cx="5653087" cy="273049"/>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dirty="0"/>
              <a:t>Add a footer</a:t>
            </a:r>
          </a:p>
        </p:txBody>
      </p:sp>
      <p:sp>
        <p:nvSpPr>
          <p:cNvPr id="4" name="Date Placeholder 3"/>
          <p:cNvSpPr>
            <a:spLocks noGrp="1"/>
          </p:cNvSpPr>
          <p:nvPr>
            <p:ph type="dt" sz="half" idx="2"/>
          </p:nvPr>
        </p:nvSpPr>
        <p:spPr>
          <a:xfrm>
            <a:off x="6932612" y="6155267"/>
            <a:ext cx="1371600" cy="273049"/>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E0FA9E5-6744-4841-888F-9E7CC0C2B7EC}" type="datetimeFigureOut">
              <a:rPr lang="en-US" smtClean="0"/>
              <a:pPr/>
              <a:t>3/4/2026</a:t>
            </a:fld>
            <a:endParaRPr lang="en-US" dirty="0"/>
          </a:p>
        </p:txBody>
      </p:sp>
      <p:sp>
        <p:nvSpPr>
          <p:cNvPr id="6" name="Slide Number Placeholder 5"/>
          <p:cNvSpPr>
            <a:spLocks noGrp="1"/>
          </p:cNvSpPr>
          <p:nvPr>
            <p:ph type="sldNum" sz="quarter" idx="4"/>
          </p:nvPr>
        </p:nvSpPr>
        <p:spPr>
          <a:xfrm>
            <a:off x="8532812" y="6155267"/>
            <a:ext cx="1219201" cy="273049"/>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1597054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3600" b="1" kern="120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mailto:Gordon@ohio.ed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36DD-0D59-4F5D-A42E-335B557A2EFE}"/>
              </a:ext>
            </a:extLst>
          </p:cNvPr>
          <p:cNvSpPr>
            <a:spLocks noGrp="1"/>
          </p:cNvSpPr>
          <p:nvPr>
            <p:ph type="title"/>
          </p:nvPr>
        </p:nvSpPr>
        <p:spPr>
          <a:xfrm>
            <a:off x="303212" y="381000"/>
            <a:ext cx="11201400" cy="1219200"/>
          </a:xfrm>
        </p:spPr>
        <p:txBody>
          <a:bodyPr>
            <a:noAutofit/>
          </a:bodyPr>
          <a:lstStyle/>
          <a:p>
            <a:r>
              <a:rPr lang="en-US" sz="3200" dirty="0"/>
              <a:t>Feedback Thresholds and Learning Independence: A Comparative Study of Scaffolded Technology Integration in Business Statistics Education</a:t>
            </a:r>
          </a:p>
        </p:txBody>
      </p:sp>
      <p:sp>
        <p:nvSpPr>
          <p:cNvPr id="4" name="Text Placeholder 3">
            <a:extLst>
              <a:ext uri="{FF2B5EF4-FFF2-40B4-BE49-F238E27FC236}">
                <a16:creationId xmlns:a16="http://schemas.microsoft.com/office/drawing/2014/main" id="{2BEC7C3F-E7B5-4920-B356-DDE4D595573D}"/>
              </a:ext>
            </a:extLst>
          </p:cNvPr>
          <p:cNvSpPr>
            <a:spLocks noGrp="1"/>
          </p:cNvSpPr>
          <p:nvPr>
            <p:ph type="body" sz="half" idx="2"/>
          </p:nvPr>
        </p:nvSpPr>
        <p:spPr>
          <a:xfrm>
            <a:off x="989012" y="2286000"/>
            <a:ext cx="4114800" cy="3810000"/>
          </a:xfrm>
        </p:spPr>
        <p:txBody>
          <a:bodyPr/>
          <a:lstStyle/>
          <a:p>
            <a:r>
              <a:rPr lang="en-US" dirty="0"/>
              <a:t>Ellen Gordon, Ohio Univ</a:t>
            </a:r>
          </a:p>
          <a:p>
            <a:r>
              <a:rPr lang="en-US" dirty="0"/>
              <a:t>Timothy Haase, Ramapo College</a:t>
            </a:r>
          </a:p>
          <a:p>
            <a:r>
              <a:rPr lang="en-US" dirty="0"/>
              <a:t>Janna Chimeli, Ohio Univ</a:t>
            </a:r>
          </a:p>
          <a:p>
            <a:r>
              <a:rPr lang="en-US" dirty="0"/>
              <a:t>Raymond Frost, Ohio Univ</a:t>
            </a:r>
          </a:p>
          <a:p>
            <a:r>
              <a:rPr lang="en-US" dirty="0"/>
              <a:t>Lauren Kenyo, Ohio Univ</a:t>
            </a:r>
          </a:p>
          <a:p>
            <a:r>
              <a:rPr lang="en-US" dirty="0"/>
              <a:t>Vic Matta, Ohio Univ</a:t>
            </a:r>
          </a:p>
          <a:p>
            <a:r>
              <a:rPr lang="en-US" dirty="0"/>
              <a:t>Adam Moyer, Ohio Univ</a:t>
            </a:r>
          </a:p>
        </p:txBody>
      </p:sp>
      <p:pic>
        <p:nvPicPr>
          <p:cNvPr id="5" name="Content Placeholder 4">
            <a:extLst>
              <a:ext uri="{FF2B5EF4-FFF2-40B4-BE49-F238E27FC236}">
                <a16:creationId xmlns:a16="http://schemas.microsoft.com/office/drawing/2014/main" id="{99AD2C32-C829-4034-A92B-97EAA1D8FC1C}"/>
              </a:ext>
            </a:extLst>
          </p:cNvPr>
          <p:cNvPicPr>
            <a:picLocks noGrp="1" noChangeAspect="1"/>
          </p:cNvPicPr>
          <p:nvPr>
            <p:ph idx="1"/>
          </p:nvPr>
        </p:nvPicPr>
        <p:blipFill>
          <a:blip r:embed="rId3"/>
          <a:stretch>
            <a:fillRect/>
          </a:stretch>
        </p:blipFill>
        <p:spPr>
          <a:xfrm>
            <a:off x="5180012" y="1905000"/>
            <a:ext cx="6858000" cy="4572000"/>
          </a:xfrm>
          <a:prstGeom prst="rect">
            <a:avLst/>
          </a:prstGeom>
        </p:spPr>
      </p:pic>
    </p:spTree>
    <p:extLst>
      <p:ext uri="{BB962C8B-B14F-4D97-AF65-F5344CB8AC3E}">
        <p14:creationId xmlns:p14="http://schemas.microsoft.com/office/powerpoint/2010/main" val="311345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666056-0763-7F33-6941-0FA3B358BF50}"/>
              </a:ext>
            </a:extLst>
          </p:cNvPr>
          <p:cNvPicPr>
            <a:picLocks noChangeAspect="1"/>
          </p:cNvPicPr>
          <p:nvPr/>
        </p:nvPicPr>
        <p:blipFill>
          <a:blip r:embed="rId3"/>
          <a:stretch>
            <a:fillRect/>
          </a:stretch>
        </p:blipFill>
        <p:spPr>
          <a:xfrm>
            <a:off x="2132012" y="461548"/>
            <a:ext cx="8164064" cy="5934903"/>
          </a:xfrm>
          <a:prstGeom prst="rect">
            <a:avLst/>
          </a:prstGeom>
        </p:spPr>
      </p:pic>
      <p:sp>
        <p:nvSpPr>
          <p:cNvPr id="2" name="TextBox 1">
            <a:extLst>
              <a:ext uri="{FF2B5EF4-FFF2-40B4-BE49-F238E27FC236}">
                <a16:creationId xmlns:a16="http://schemas.microsoft.com/office/drawing/2014/main" id="{9E7A875B-DF9A-B9B3-C92F-7340FE791495}"/>
              </a:ext>
            </a:extLst>
          </p:cNvPr>
          <p:cNvSpPr txBox="1"/>
          <p:nvPr/>
        </p:nvSpPr>
        <p:spPr>
          <a:xfrm>
            <a:off x="4494212" y="5334000"/>
            <a:ext cx="4191000" cy="369332"/>
          </a:xfrm>
          <a:prstGeom prst="rect">
            <a:avLst/>
          </a:prstGeom>
          <a:solidFill>
            <a:schemeClr val="bg1"/>
          </a:solidFill>
        </p:spPr>
        <p:txBody>
          <a:bodyPr wrap="square" rtlCol="0">
            <a:spAutoFit/>
          </a:bodyPr>
          <a:lstStyle/>
          <a:p>
            <a:r>
              <a:rPr lang="en-US" dirty="0"/>
              <a:t>Understand Course Material</a:t>
            </a:r>
          </a:p>
        </p:txBody>
      </p:sp>
      <p:sp>
        <p:nvSpPr>
          <p:cNvPr id="3" name="TextBox 2">
            <a:extLst>
              <a:ext uri="{FF2B5EF4-FFF2-40B4-BE49-F238E27FC236}">
                <a16:creationId xmlns:a16="http://schemas.microsoft.com/office/drawing/2014/main" id="{E414C3E7-E5A3-4718-B116-9876A5514C59}"/>
              </a:ext>
            </a:extLst>
          </p:cNvPr>
          <p:cNvSpPr txBox="1"/>
          <p:nvPr/>
        </p:nvSpPr>
        <p:spPr>
          <a:xfrm rot="10800000" flipH="1">
            <a:off x="2208212" y="1219200"/>
            <a:ext cx="461665" cy="3165991"/>
          </a:xfrm>
          <a:prstGeom prst="rect">
            <a:avLst/>
          </a:prstGeom>
          <a:solidFill>
            <a:schemeClr val="bg1"/>
          </a:solidFill>
        </p:spPr>
        <p:txBody>
          <a:bodyPr vert="vert" wrap="square" rtlCol="0">
            <a:spAutoFit/>
          </a:bodyPr>
          <a:lstStyle/>
          <a:p>
            <a:r>
              <a:rPr lang="en-US" dirty="0"/>
              <a:t>Predicted Exam Grade</a:t>
            </a:r>
          </a:p>
        </p:txBody>
      </p:sp>
      <p:sp>
        <p:nvSpPr>
          <p:cNvPr id="4" name="TextBox 3">
            <a:extLst>
              <a:ext uri="{FF2B5EF4-FFF2-40B4-BE49-F238E27FC236}">
                <a16:creationId xmlns:a16="http://schemas.microsoft.com/office/drawing/2014/main" id="{72664A2E-F441-99AB-365A-C6B705853D53}"/>
              </a:ext>
            </a:extLst>
          </p:cNvPr>
          <p:cNvSpPr txBox="1"/>
          <p:nvPr/>
        </p:nvSpPr>
        <p:spPr>
          <a:xfrm>
            <a:off x="9523412" y="1143000"/>
            <a:ext cx="2057401"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46855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0E921-5E2D-7DA3-84C7-784714FE6D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5C0008-50AA-CADC-45F5-D6A7AACEC1AA}"/>
              </a:ext>
            </a:extLst>
          </p:cNvPr>
          <p:cNvSpPr>
            <a:spLocks noGrp="1"/>
          </p:cNvSpPr>
          <p:nvPr>
            <p:ph type="title"/>
          </p:nvPr>
        </p:nvSpPr>
        <p:spPr>
          <a:xfrm>
            <a:off x="760412" y="266695"/>
            <a:ext cx="8686801" cy="838200"/>
          </a:xfrm>
        </p:spPr>
        <p:txBody>
          <a:bodyPr/>
          <a:lstStyle/>
          <a:p>
            <a:r>
              <a:rPr lang="en-US" dirty="0"/>
              <a:t>Perceived Competence &amp; Exam Scores</a:t>
            </a:r>
          </a:p>
        </p:txBody>
      </p:sp>
      <p:graphicFrame>
        <p:nvGraphicFramePr>
          <p:cNvPr id="5" name="Table 4">
            <a:extLst>
              <a:ext uri="{FF2B5EF4-FFF2-40B4-BE49-F238E27FC236}">
                <a16:creationId xmlns:a16="http://schemas.microsoft.com/office/drawing/2014/main" id="{F612BC49-1C01-2A1A-2F4E-628A87995F56}"/>
              </a:ext>
            </a:extLst>
          </p:cNvPr>
          <p:cNvGraphicFramePr>
            <a:graphicFrameLocks noGrp="1"/>
          </p:cNvGraphicFramePr>
          <p:nvPr/>
        </p:nvGraphicFramePr>
        <p:xfrm>
          <a:off x="684212" y="1380067"/>
          <a:ext cx="4953000" cy="4792138"/>
        </p:xfrm>
        <a:graphic>
          <a:graphicData uri="http://schemas.openxmlformats.org/drawingml/2006/table">
            <a:tbl>
              <a:tblPr/>
              <a:tblGrid>
                <a:gridCol w="2679492">
                  <a:extLst>
                    <a:ext uri="{9D8B030D-6E8A-4147-A177-3AD203B41FA5}">
                      <a16:colId xmlns:a16="http://schemas.microsoft.com/office/drawing/2014/main" val="1320426411"/>
                    </a:ext>
                  </a:extLst>
                </a:gridCol>
                <a:gridCol w="1494020">
                  <a:extLst>
                    <a:ext uri="{9D8B030D-6E8A-4147-A177-3AD203B41FA5}">
                      <a16:colId xmlns:a16="http://schemas.microsoft.com/office/drawing/2014/main" val="1885451360"/>
                    </a:ext>
                  </a:extLst>
                </a:gridCol>
                <a:gridCol w="779488">
                  <a:extLst>
                    <a:ext uri="{9D8B030D-6E8A-4147-A177-3AD203B41FA5}">
                      <a16:colId xmlns:a16="http://schemas.microsoft.com/office/drawing/2014/main" val="1494880221"/>
                    </a:ext>
                  </a:extLst>
                </a:gridCol>
              </a:tblGrid>
              <a:tr h="241905">
                <a:tc>
                  <a:txBody>
                    <a:bodyPr/>
                    <a:lstStyle/>
                    <a:p>
                      <a:pPr algn="l" fontAlgn="b"/>
                      <a:r>
                        <a:rPr lang="en-US" sz="1400" b="0" i="0" u="none" strike="noStrike" dirty="0">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(1)</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(1)</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26756259"/>
                  </a:ext>
                </a:extLst>
              </a:tr>
              <a:tr h="241905">
                <a:tc>
                  <a:txBody>
                    <a:bodyPr/>
                    <a:lstStyle/>
                    <a:p>
                      <a:pPr algn="l" fontAlgn="ctr"/>
                      <a:r>
                        <a:rPr lang="en-US" sz="1400" b="0" i="1" u="none" strike="noStrike" dirty="0">
                          <a:solidFill>
                            <a:srgbClr val="000000"/>
                          </a:solidFill>
                          <a:effectLst/>
                          <a:latin typeface="Times New Roman" panose="02020603050405020304" pitchFamily="18" charset="0"/>
                        </a:rPr>
                        <a:t>Variables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1" u="none" strike="noStrike" dirty="0">
                          <a:solidFill>
                            <a:srgbClr val="000000"/>
                          </a:solidFill>
                          <a:effectLst/>
                          <a:latin typeface="Times New Roman" panose="02020603050405020304" pitchFamily="18" charset="0"/>
                        </a:rPr>
                        <a:t>ExamAvg</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1" u="none" strike="noStrike" dirty="0">
                          <a:solidFill>
                            <a:srgbClr val="000000"/>
                          </a:solidFill>
                          <a:effectLst/>
                          <a:latin typeface="Times New Roman" panose="02020603050405020304" pitchFamily="18" charset="0"/>
                        </a:rPr>
                        <a:t>ExamAvg</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2122698"/>
                  </a:ext>
                </a:extLst>
              </a:tr>
              <a:tr h="241905">
                <a:tc>
                  <a:txBody>
                    <a:bodyPr/>
                    <a:lstStyle/>
                    <a:p>
                      <a:pPr algn="ctr" fontAlgn="ctr"/>
                      <a:endParaRPr lang="en-US" sz="1400" b="0" i="0" u="none" strike="noStrike" dirty="0">
                        <a:solidFill>
                          <a:srgbClr val="000000"/>
                        </a:solidFill>
                        <a:effectLst/>
                        <a:latin typeface="Times New Roman" panose="02020603050405020304" pitchFamily="18"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400" b="0" i="0" u="none" strike="noStrike" dirty="0">
                        <a:solidFill>
                          <a:srgbClr val="000000"/>
                        </a:solidFill>
                        <a:effectLst/>
                        <a:latin typeface="Times New Roman" panose="02020603050405020304" pitchFamily="18"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92262855"/>
                  </a:ext>
                </a:extLst>
              </a:tr>
              <a:tr h="241905">
                <a:tc rowSpan="2">
                  <a:txBody>
                    <a:bodyPr/>
                    <a:lstStyle/>
                    <a:p>
                      <a:pPr algn="l" fontAlgn="ctr"/>
                      <a:r>
                        <a:rPr lang="en-US" sz="1400" b="0" i="0" u="none" strike="noStrike" dirty="0">
                          <a:solidFill>
                            <a:srgbClr val="000000"/>
                          </a:solidFill>
                          <a:effectLst/>
                          <a:latin typeface="Times New Roman" panose="02020603050405020304" pitchFamily="18" charset="0"/>
                        </a:rPr>
                        <a:t>Threshold</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0.640</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1.221</a:t>
                      </a:r>
                    </a:p>
                  </a:txBody>
                  <a:tcPr marL="9525" marR="9525" marT="9525" marB="0" anchor="ctr">
                    <a:lnL>
                      <a:noFill/>
                    </a:lnL>
                    <a:lnR>
                      <a:noFill/>
                    </a:lnR>
                    <a:lnT>
                      <a:noFill/>
                    </a:lnT>
                    <a:lnB>
                      <a:noFill/>
                    </a:lnB>
                  </a:tcPr>
                </a:tc>
                <a:extLst>
                  <a:ext uri="{0D108BD9-81ED-4DB2-BD59-A6C34878D82A}">
                    <a16:rowId xmlns:a16="http://schemas.microsoft.com/office/drawing/2014/main" val="3628735313"/>
                  </a:ext>
                </a:extLst>
              </a:tr>
              <a:tr h="241905">
                <a:tc vMerge="1">
                  <a:txBody>
                    <a:bodyPr/>
                    <a:lstStyle/>
                    <a:p>
                      <a:endParaRPr lang="en-US"/>
                    </a:p>
                  </a:txBody>
                  <a:tcPr/>
                </a:tc>
                <a:tc>
                  <a:txBody>
                    <a:bodyPr/>
                    <a:lstStyle/>
                    <a:p>
                      <a:pPr algn="ctr" fontAlgn="ctr"/>
                      <a:r>
                        <a:rPr lang="en-US" sz="1400" b="0" i="0" u="none" strike="noStrike" dirty="0">
                          <a:solidFill>
                            <a:srgbClr val="000000"/>
                          </a:solidFill>
                          <a:effectLst/>
                          <a:latin typeface="Times New Roman" panose="02020603050405020304" pitchFamily="18" charset="0"/>
                        </a:rPr>
                        <a:t>(2.950)</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(2.860)</a:t>
                      </a:r>
                    </a:p>
                  </a:txBody>
                  <a:tcPr marL="9525" marR="9525" marT="9525" marB="0" anchor="ctr">
                    <a:lnL>
                      <a:noFill/>
                    </a:lnL>
                    <a:lnR>
                      <a:noFill/>
                    </a:lnR>
                    <a:lnT>
                      <a:noFill/>
                    </a:lnT>
                    <a:lnB>
                      <a:noFill/>
                    </a:lnB>
                  </a:tcPr>
                </a:tc>
                <a:extLst>
                  <a:ext uri="{0D108BD9-81ED-4DB2-BD59-A6C34878D82A}">
                    <a16:rowId xmlns:a16="http://schemas.microsoft.com/office/drawing/2014/main" val="2239479576"/>
                  </a:ext>
                </a:extLst>
              </a:tr>
              <a:tr h="241905">
                <a:tc rowSpan="2">
                  <a:txBody>
                    <a:bodyPr/>
                    <a:lstStyle/>
                    <a:p>
                      <a:pPr algn="l" fontAlgn="ctr"/>
                      <a:r>
                        <a:rPr lang="en-US" sz="1400" b="0" i="0" u="none" strike="noStrike" dirty="0">
                          <a:solidFill>
                            <a:srgbClr val="000000"/>
                          </a:solidFill>
                          <a:effectLst/>
                          <a:latin typeface="Times New Roman" panose="02020603050405020304" pitchFamily="18" charset="0"/>
                        </a:rPr>
                        <a:t>Understanding_Centered</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-0.364</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-0.805</a:t>
                      </a:r>
                    </a:p>
                  </a:txBody>
                  <a:tcPr marL="9525" marR="9525" marT="9525" marB="0" anchor="ctr">
                    <a:lnL>
                      <a:noFill/>
                    </a:lnL>
                    <a:lnR>
                      <a:noFill/>
                    </a:lnR>
                    <a:lnT>
                      <a:noFill/>
                    </a:lnT>
                    <a:lnB>
                      <a:noFill/>
                    </a:lnB>
                  </a:tcPr>
                </a:tc>
                <a:extLst>
                  <a:ext uri="{0D108BD9-81ED-4DB2-BD59-A6C34878D82A}">
                    <a16:rowId xmlns:a16="http://schemas.microsoft.com/office/drawing/2014/main" val="3299882816"/>
                  </a:ext>
                </a:extLst>
              </a:tr>
              <a:tr h="241905">
                <a:tc vMerge="1">
                  <a:txBody>
                    <a:bodyPr/>
                    <a:lstStyle/>
                    <a:p>
                      <a:endParaRPr lang="en-US"/>
                    </a:p>
                  </a:txBody>
                  <a:tcPr/>
                </a:tc>
                <a:tc>
                  <a:txBody>
                    <a:bodyPr/>
                    <a:lstStyle/>
                    <a:p>
                      <a:pPr algn="ctr" fontAlgn="ctr"/>
                      <a:r>
                        <a:rPr lang="en-US" sz="1400" b="0" i="0" u="none" strike="noStrike" dirty="0">
                          <a:solidFill>
                            <a:srgbClr val="000000"/>
                          </a:solidFill>
                          <a:effectLst/>
                          <a:latin typeface="Times New Roman" panose="02020603050405020304" pitchFamily="18" charset="0"/>
                        </a:rPr>
                        <a:t>(2.477)</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(2.276)</a:t>
                      </a:r>
                    </a:p>
                  </a:txBody>
                  <a:tcPr marL="9525" marR="9525" marT="9525" marB="0" anchor="ctr">
                    <a:lnL>
                      <a:noFill/>
                    </a:lnL>
                    <a:lnR>
                      <a:noFill/>
                    </a:lnR>
                    <a:lnT>
                      <a:noFill/>
                    </a:lnT>
                    <a:lnB>
                      <a:noFill/>
                    </a:lnB>
                  </a:tcPr>
                </a:tc>
                <a:extLst>
                  <a:ext uri="{0D108BD9-81ED-4DB2-BD59-A6C34878D82A}">
                    <a16:rowId xmlns:a16="http://schemas.microsoft.com/office/drawing/2014/main" val="1033021787"/>
                  </a:ext>
                </a:extLst>
              </a:tr>
              <a:tr h="241905">
                <a:tc rowSpan="2">
                  <a:txBody>
                    <a:bodyPr/>
                    <a:lstStyle/>
                    <a:p>
                      <a:pPr algn="l" fontAlgn="ctr"/>
                      <a:r>
                        <a:rPr lang="en-US" sz="1400" b="0" i="0" u="none" strike="noStrike" dirty="0">
                          <a:solidFill>
                            <a:srgbClr val="000000"/>
                          </a:solidFill>
                          <a:effectLst/>
                          <a:latin typeface="Times New Roman" panose="02020603050405020304" pitchFamily="18" charset="0"/>
                        </a:rPr>
                        <a:t>Threshold x Understanding_Centered</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9.544***</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7.773**</a:t>
                      </a:r>
                    </a:p>
                  </a:txBody>
                  <a:tcPr marL="9525" marR="9525" marT="9525" marB="0" anchor="ctr">
                    <a:lnL>
                      <a:noFill/>
                    </a:lnL>
                    <a:lnR>
                      <a:noFill/>
                    </a:lnR>
                    <a:lnT>
                      <a:noFill/>
                    </a:lnT>
                    <a:lnB>
                      <a:noFill/>
                    </a:lnB>
                  </a:tcPr>
                </a:tc>
                <a:extLst>
                  <a:ext uri="{0D108BD9-81ED-4DB2-BD59-A6C34878D82A}">
                    <a16:rowId xmlns:a16="http://schemas.microsoft.com/office/drawing/2014/main" val="569682152"/>
                  </a:ext>
                </a:extLst>
              </a:tr>
              <a:tr h="241905">
                <a:tc vMerge="1">
                  <a:txBody>
                    <a:bodyPr/>
                    <a:lstStyle/>
                    <a:p>
                      <a:endParaRPr lang="en-US"/>
                    </a:p>
                  </a:txBody>
                  <a:tcPr/>
                </a:tc>
                <a:tc>
                  <a:txBody>
                    <a:bodyPr/>
                    <a:lstStyle/>
                    <a:p>
                      <a:pPr algn="ctr" fontAlgn="ctr"/>
                      <a:r>
                        <a:rPr lang="en-US" sz="1400" b="0" i="0" u="none" strike="noStrike" dirty="0">
                          <a:solidFill>
                            <a:srgbClr val="000000"/>
                          </a:solidFill>
                          <a:effectLst/>
                          <a:latin typeface="Times New Roman" panose="02020603050405020304" pitchFamily="18" charset="0"/>
                        </a:rPr>
                        <a:t>(3.250)</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(3.052)</a:t>
                      </a:r>
                    </a:p>
                  </a:txBody>
                  <a:tcPr marL="9525" marR="9525" marT="9525" marB="0" anchor="ctr">
                    <a:lnL>
                      <a:noFill/>
                    </a:lnL>
                    <a:lnR>
                      <a:noFill/>
                    </a:lnR>
                    <a:lnT>
                      <a:noFill/>
                    </a:lnT>
                    <a:lnB>
                      <a:noFill/>
                    </a:lnB>
                  </a:tcPr>
                </a:tc>
                <a:extLst>
                  <a:ext uri="{0D108BD9-81ED-4DB2-BD59-A6C34878D82A}">
                    <a16:rowId xmlns:a16="http://schemas.microsoft.com/office/drawing/2014/main" val="3511845661"/>
                  </a:ext>
                </a:extLst>
              </a:tr>
              <a:tr h="241905">
                <a:tc rowSpan="2">
                  <a:txBody>
                    <a:bodyPr/>
                    <a:lstStyle/>
                    <a:p>
                      <a:pPr algn="l" fontAlgn="ctr"/>
                      <a:r>
                        <a:rPr lang="en-US" sz="1400" b="0" i="0" u="none" strike="noStrike" dirty="0">
                          <a:solidFill>
                            <a:srgbClr val="000000"/>
                          </a:solidFill>
                          <a:effectLst/>
                          <a:latin typeface="Times New Roman" panose="02020603050405020304" pitchFamily="18" charset="0"/>
                        </a:rPr>
                        <a:t>GPA</a:t>
                      </a:r>
                    </a:p>
                  </a:txBody>
                  <a:tcPr marL="9525" marR="9525" marT="9525" marB="0" anchor="ctr">
                    <a:lnL>
                      <a:noFill/>
                    </a:lnL>
                    <a:lnR>
                      <a:noFill/>
                    </a:lnR>
                    <a:lnT>
                      <a:noFill/>
                    </a:lnT>
                    <a:lnB>
                      <a:noFill/>
                    </a:lnB>
                  </a:tcPr>
                </a:tc>
                <a:tc>
                  <a:txBody>
                    <a:bodyPr/>
                    <a:lstStyle/>
                    <a:p>
                      <a:pPr algn="ctr" fontAlgn="ctr"/>
                      <a:endParaRPr lang="en-US" sz="1400" b="0" i="0" u="none" strike="noStrike" dirty="0">
                        <a:solidFill>
                          <a:srgbClr val="000000"/>
                        </a:solidFill>
                        <a:effectLst/>
                        <a:latin typeface="Times New Roman" panose="02020603050405020304" pitchFamily="18" charset="0"/>
                      </a:endParaRP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8.527**</a:t>
                      </a:r>
                    </a:p>
                  </a:txBody>
                  <a:tcPr marL="9525" marR="9525" marT="9525" marB="0" anchor="ctr">
                    <a:lnL>
                      <a:noFill/>
                    </a:lnL>
                    <a:lnR>
                      <a:noFill/>
                    </a:lnR>
                    <a:lnT>
                      <a:noFill/>
                    </a:lnT>
                    <a:lnB>
                      <a:noFill/>
                    </a:lnB>
                  </a:tcPr>
                </a:tc>
                <a:extLst>
                  <a:ext uri="{0D108BD9-81ED-4DB2-BD59-A6C34878D82A}">
                    <a16:rowId xmlns:a16="http://schemas.microsoft.com/office/drawing/2014/main" val="2602811980"/>
                  </a:ext>
                </a:extLst>
              </a:tr>
              <a:tr h="241905">
                <a:tc vMerge="1">
                  <a:txBody>
                    <a:bodyPr/>
                    <a:lstStyle/>
                    <a:p>
                      <a:endParaRPr lang="en-US"/>
                    </a:p>
                  </a:txBody>
                  <a:tcPr/>
                </a:tc>
                <a:tc>
                  <a:txBody>
                    <a:bodyPr/>
                    <a:lstStyle/>
                    <a:p>
                      <a:pPr algn="ctr" fontAlgn="ctr"/>
                      <a:endParaRPr lang="en-US" sz="1400" b="0" i="0" u="none" strike="noStrike" dirty="0">
                        <a:solidFill>
                          <a:srgbClr val="000000"/>
                        </a:solidFill>
                        <a:effectLst/>
                        <a:latin typeface="Times New Roman" panose="02020603050405020304" pitchFamily="18" charset="0"/>
                      </a:endParaRP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(3.519)</a:t>
                      </a:r>
                    </a:p>
                  </a:txBody>
                  <a:tcPr marL="9525" marR="9525" marT="9525" marB="0" anchor="ctr">
                    <a:lnL>
                      <a:noFill/>
                    </a:lnL>
                    <a:lnR>
                      <a:noFill/>
                    </a:lnR>
                    <a:lnT>
                      <a:noFill/>
                    </a:lnT>
                    <a:lnB>
                      <a:noFill/>
                    </a:lnB>
                  </a:tcPr>
                </a:tc>
                <a:extLst>
                  <a:ext uri="{0D108BD9-81ED-4DB2-BD59-A6C34878D82A}">
                    <a16:rowId xmlns:a16="http://schemas.microsoft.com/office/drawing/2014/main" val="21988307"/>
                  </a:ext>
                </a:extLst>
              </a:tr>
              <a:tr h="437848">
                <a:tc rowSpan="2">
                  <a:txBody>
                    <a:bodyPr/>
                    <a:lstStyle/>
                    <a:p>
                      <a:pPr algn="l" fontAlgn="ctr"/>
                      <a:r>
                        <a:rPr lang="en-US" sz="1400" b="0" i="0" u="none" strike="noStrike" dirty="0">
                          <a:solidFill>
                            <a:srgbClr val="000000"/>
                          </a:solidFill>
                          <a:effectLst/>
                          <a:latin typeface="Times New Roman" panose="02020603050405020304" pitchFamily="18" charset="0"/>
                        </a:rPr>
                        <a:t>Intercept</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77.403***</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47.798***</a:t>
                      </a:r>
                    </a:p>
                  </a:txBody>
                  <a:tcPr marL="9525" marR="9525" marT="9525" marB="0" anchor="ctr">
                    <a:lnL>
                      <a:noFill/>
                    </a:lnL>
                    <a:lnR>
                      <a:noFill/>
                    </a:lnR>
                    <a:lnT>
                      <a:noFill/>
                    </a:lnT>
                    <a:lnB>
                      <a:noFill/>
                    </a:lnB>
                  </a:tcPr>
                </a:tc>
                <a:extLst>
                  <a:ext uri="{0D108BD9-81ED-4DB2-BD59-A6C34878D82A}">
                    <a16:rowId xmlns:a16="http://schemas.microsoft.com/office/drawing/2014/main" val="2468243294"/>
                  </a:ext>
                </a:extLst>
              </a:tr>
              <a:tr h="241905">
                <a:tc vMerge="1">
                  <a:txBody>
                    <a:bodyPr/>
                    <a:lstStyle/>
                    <a:p>
                      <a:endParaRPr lang="en-US"/>
                    </a:p>
                  </a:txBody>
                  <a:tcPr/>
                </a:tc>
                <a:tc>
                  <a:txBody>
                    <a:bodyPr/>
                    <a:lstStyle/>
                    <a:p>
                      <a:pPr algn="ctr" fontAlgn="ctr"/>
                      <a:r>
                        <a:rPr lang="en-US" sz="1400" b="0" i="0" u="none" strike="noStrike" dirty="0">
                          <a:solidFill>
                            <a:srgbClr val="000000"/>
                          </a:solidFill>
                          <a:effectLst/>
                          <a:latin typeface="Times New Roman" panose="02020603050405020304" pitchFamily="18" charset="0"/>
                        </a:rPr>
                        <a:t>(2.253)</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(11.796)</a:t>
                      </a:r>
                    </a:p>
                  </a:txBody>
                  <a:tcPr marL="9525" marR="9525" marT="9525" marB="0" anchor="ctr">
                    <a:lnL>
                      <a:noFill/>
                    </a:lnL>
                    <a:lnR>
                      <a:noFill/>
                    </a:lnR>
                    <a:lnT>
                      <a:noFill/>
                    </a:lnT>
                    <a:lnB>
                      <a:noFill/>
                    </a:lnB>
                  </a:tcPr>
                </a:tc>
                <a:extLst>
                  <a:ext uri="{0D108BD9-81ED-4DB2-BD59-A6C34878D82A}">
                    <a16:rowId xmlns:a16="http://schemas.microsoft.com/office/drawing/2014/main" val="3448361376"/>
                  </a:ext>
                </a:extLst>
              </a:tr>
              <a:tr h="241905">
                <a:tc>
                  <a:txBody>
                    <a:bodyPr/>
                    <a:lstStyle/>
                    <a:p>
                      <a:pPr algn="l" fontAlgn="ctr"/>
                      <a:endParaRPr lang="en-US" sz="1400" b="0" i="0" u="none" strike="noStrike" dirty="0">
                        <a:solidFill>
                          <a:srgbClr val="000000"/>
                        </a:solidFill>
                        <a:effectLst/>
                        <a:latin typeface="Times New Roman" panose="02020603050405020304" pitchFamily="18" charset="0"/>
                      </a:endParaRPr>
                    </a:p>
                  </a:txBody>
                  <a:tcPr marL="9525" marR="9525" marT="9525" marB="0" anchor="ctr">
                    <a:lnL>
                      <a:noFill/>
                    </a:lnL>
                    <a:lnR>
                      <a:noFill/>
                    </a:lnR>
                    <a:lnT>
                      <a:noFill/>
                    </a:lnT>
                    <a:lnB>
                      <a:noFill/>
                    </a:lnB>
                  </a:tcPr>
                </a:tc>
                <a:tc>
                  <a:txBody>
                    <a:bodyPr/>
                    <a:lstStyle/>
                    <a:p>
                      <a:pPr algn="ctr" fontAlgn="ctr"/>
                      <a:endParaRPr lang="en-US" sz="1400" b="0" i="0" u="none" strike="noStrike" dirty="0">
                        <a:solidFill>
                          <a:srgbClr val="000000"/>
                        </a:solidFill>
                        <a:effectLst/>
                        <a:latin typeface="Times New Roman" panose="02020603050405020304" pitchFamily="18" charset="0"/>
                      </a:endParaRPr>
                    </a:p>
                  </a:txBody>
                  <a:tcPr marL="9525" marR="9525" marT="9525" marB="0" anchor="ctr">
                    <a:lnL>
                      <a:noFill/>
                    </a:lnL>
                    <a:lnR>
                      <a:noFill/>
                    </a:lnR>
                    <a:lnT>
                      <a:noFill/>
                    </a:lnT>
                    <a:lnB>
                      <a:noFill/>
                    </a:lnB>
                  </a:tcPr>
                </a:tc>
                <a:tc>
                  <a:txBody>
                    <a:bodyPr/>
                    <a:lstStyle/>
                    <a:p>
                      <a:pPr algn="ctr" fontAlgn="ctr"/>
                      <a:endParaRPr lang="en-US" sz="1400" b="0" i="0" u="none" strike="noStrike" dirty="0">
                        <a:solidFill>
                          <a:srgbClr val="000000"/>
                        </a:solidFill>
                        <a:effectLst/>
                        <a:latin typeface="Times New Roman" panose="02020603050405020304" pitchFamily="18" charset="0"/>
                      </a:endParaRPr>
                    </a:p>
                  </a:txBody>
                  <a:tcPr marL="9525" marR="9525" marT="9525" marB="0" anchor="ctr">
                    <a:lnL>
                      <a:noFill/>
                    </a:lnL>
                    <a:lnR>
                      <a:noFill/>
                    </a:lnR>
                    <a:lnT>
                      <a:noFill/>
                    </a:lnT>
                    <a:lnB>
                      <a:noFill/>
                    </a:lnB>
                  </a:tcPr>
                </a:tc>
                <a:extLst>
                  <a:ext uri="{0D108BD9-81ED-4DB2-BD59-A6C34878D82A}">
                    <a16:rowId xmlns:a16="http://schemas.microsoft.com/office/drawing/2014/main" val="2112859910"/>
                  </a:ext>
                </a:extLst>
              </a:tr>
              <a:tr h="241905">
                <a:tc>
                  <a:txBody>
                    <a:bodyPr/>
                    <a:lstStyle/>
                    <a:p>
                      <a:pPr algn="l" fontAlgn="ctr"/>
                      <a:r>
                        <a:rPr lang="en-US" sz="1400" b="0" i="1" u="none" strike="noStrike" dirty="0">
                          <a:solidFill>
                            <a:srgbClr val="000000"/>
                          </a:solidFill>
                          <a:effectLst/>
                          <a:latin typeface="Times New Roman" panose="02020603050405020304" pitchFamily="18" charset="0"/>
                        </a:rPr>
                        <a:t>Observations</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62</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61</a:t>
                      </a:r>
                    </a:p>
                  </a:txBody>
                  <a:tcPr marL="9525" marR="9525" marT="9525" marB="0" anchor="ctr">
                    <a:lnL>
                      <a:noFill/>
                    </a:lnL>
                    <a:lnR>
                      <a:noFill/>
                    </a:lnR>
                    <a:lnT>
                      <a:noFill/>
                    </a:lnT>
                    <a:lnB>
                      <a:noFill/>
                    </a:lnB>
                  </a:tcPr>
                </a:tc>
                <a:extLst>
                  <a:ext uri="{0D108BD9-81ED-4DB2-BD59-A6C34878D82A}">
                    <a16:rowId xmlns:a16="http://schemas.microsoft.com/office/drawing/2014/main" val="2261110488"/>
                  </a:ext>
                </a:extLst>
              </a:tr>
              <a:tr h="241905">
                <a:tc>
                  <a:txBody>
                    <a:bodyPr/>
                    <a:lstStyle/>
                    <a:p>
                      <a:pPr algn="l" fontAlgn="ctr"/>
                      <a:r>
                        <a:rPr lang="en-US" sz="1400" b="0" i="1" u="none" strike="noStrike" dirty="0">
                          <a:solidFill>
                            <a:srgbClr val="000000"/>
                          </a:solidFill>
                          <a:effectLst/>
                          <a:latin typeface="Times New Roman" panose="02020603050405020304" pitchFamily="18" charset="0"/>
                        </a:rPr>
                        <a:t>R-squared</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0.226</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0.276</a:t>
                      </a:r>
                    </a:p>
                  </a:txBody>
                  <a:tcPr marL="9525" marR="9525" marT="9525" marB="0" anchor="ctr">
                    <a:lnL>
                      <a:noFill/>
                    </a:lnL>
                    <a:lnR>
                      <a:noFill/>
                    </a:lnR>
                    <a:lnT>
                      <a:noFill/>
                    </a:lnT>
                    <a:lnB>
                      <a:noFill/>
                    </a:lnB>
                  </a:tcPr>
                </a:tc>
                <a:extLst>
                  <a:ext uri="{0D108BD9-81ED-4DB2-BD59-A6C34878D82A}">
                    <a16:rowId xmlns:a16="http://schemas.microsoft.com/office/drawing/2014/main" val="513935954"/>
                  </a:ext>
                </a:extLst>
              </a:tr>
              <a:tr h="241905">
                <a:tc>
                  <a:txBody>
                    <a:bodyPr/>
                    <a:lstStyle/>
                    <a:p>
                      <a:pPr algn="l" fontAlgn="ctr"/>
                      <a:r>
                        <a:rPr lang="en-US" sz="1400" b="0" i="1" u="none" strike="noStrike" dirty="0">
                          <a:solidFill>
                            <a:srgbClr val="000000"/>
                          </a:solidFill>
                          <a:effectLst/>
                          <a:latin typeface="Times New Roman" panose="02020603050405020304" pitchFamily="18" charset="0"/>
                        </a:rPr>
                        <a:t>Adj. R-squared</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0.186</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0.224</a:t>
                      </a:r>
                    </a:p>
                  </a:txBody>
                  <a:tcPr marL="9525" marR="9525" marT="9525" marB="0" anchor="ctr">
                    <a:lnL>
                      <a:noFill/>
                    </a:lnL>
                    <a:lnR>
                      <a:noFill/>
                    </a:lnR>
                    <a:lnT>
                      <a:noFill/>
                    </a:lnT>
                    <a:lnB>
                      <a:noFill/>
                    </a:lnB>
                  </a:tcPr>
                </a:tc>
                <a:extLst>
                  <a:ext uri="{0D108BD9-81ED-4DB2-BD59-A6C34878D82A}">
                    <a16:rowId xmlns:a16="http://schemas.microsoft.com/office/drawing/2014/main" val="522379674"/>
                  </a:ext>
                </a:extLst>
              </a:tr>
              <a:tr h="241905">
                <a:tc>
                  <a:txBody>
                    <a:bodyPr/>
                    <a:lstStyle/>
                    <a:p>
                      <a:pPr algn="l" fontAlgn="ctr"/>
                      <a:r>
                        <a:rPr lang="en-US" sz="1400" b="0" i="1" u="none" strike="noStrike" dirty="0">
                          <a:solidFill>
                            <a:srgbClr val="000000"/>
                          </a:solidFill>
                          <a:effectLst/>
                          <a:latin typeface="Times New Roman" panose="02020603050405020304" pitchFamily="18" charset="0"/>
                        </a:rPr>
                        <a:t>F-statistic</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6.92</a:t>
                      </a:r>
                    </a:p>
                  </a:txBody>
                  <a:tcPr marL="9525" marR="9525" marT="9525"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Times New Roman" panose="02020603050405020304" pitchFamily="18" charset="0"/>
                        </a:rPr>
                        <a:t>7.34</a:t>
                      </a:r>
                    </a:p>
                  </a:txBody>
                  <a:tcPr marL="9525" marR="9525" marT="9525" marB="0" anchor="ctr">
                    <a:lnL>
                      <a:noFill/>
                    </a:lnL>
                    <a:lnR>
                      <a:noFill/>
                    </a:lnR>
                    <a:lnT>
                      <a:noFill/>
                    </a:lnT>
                    <a:lnB>
                      <a:noFill/>
                    </a:lnB>
                  </a:tcPr>
                </a:tc>
                <a:extLst>
                  <a:ext uri="{0D108BD9-81ED-4DB2-BD59-A6C34878D82A}">
                    <a16:rowId xmlns:a16="http://schemas.microsoft.com/office/drawing/2014/main" val="204522890"/>
                  </a:ext>
                </a:extLst>
              </a:tr>
              <a:tr h="241905">
                <a:tc>
                  <a:txBody>
                    <a:bodyPr/>
                    <a:lstStyle/>
                    <a:p>
                      <a:pPr algn="l" fontAlgn="ctr"/>
                      <a:r>
                        <a:rPr lang="en-US" sz="1400" b="0" i="1" u="none" strike="noStrike" dirty="0">
                          <a:solidFill>
                            <a:srgbClr val="000000"/>
                          </a:solidFill>
                          <a:effectLst/>
                          <a:latin typeface="Times New Roman" panose="02020603050405020304" pitchFamily="18" charset="0"/>
                        </a:rPr>
                        <a:t>RMSE</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anose="02020603050405020304" pitchFamily="18" charset="0"/>
                        </a:rPr>
                        <a:t>11.595</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anose="02020603050405020304" pitchFamily="18" charset="0"/>
                        </a:rPr>
                        <a:t>11.24</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3118963"/>
                  </a:ext>
                </a:extLst>
              </a:tr>
            </a:tbl>
          </a:graphicData>
        </a:graphic>
      </p:graphicFrame>
      <p:sp>
        <p:nvSpPr>
          <p:cNvPr id="7" name="Content Placeholder 2">
            <a:extLst>
              <a:ext uri="{FF2B5EF4-FFF2-40B4-BE49-F238E27FC236}">
                <a16:creationId xmlns:a16="http://schemas.microsoft.com/office/drawing/2014/main" id="{34A91802-6272-6BE4-4AC7-F9D38D0001AD}"/>
              </a:ext>
            </a:extLst>
          </p:cNvPr>
          <p:cNvSpPr>
            <a:spLocks noGrp="1"/>
          </p:cNvSpPr>
          <p:nvPr>
            <p:ph idx="1"/>
          </p:nvPr>
        </p:nvSpPr>
        <p:spPr>
          <a:xfrm>
            <a:off x="6094412" y="1680636"/>
            <a:ext cx="4495800" cy="4191000"/>
          </a:xfrm>
        </p:spPr>
        <p:txBody>
          <a:bodyPr>
            <a:normAutofit lnSpcReduction="10000"/>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_Centered implies deviation from the mean</a:t>
            </a:r>
            <a:endParaRPr lang="en-US" sz="1800" dirty="0">
              <a:latin typeface="Arial" panose="020B0604020202020204" pitchFamily="34" charset="0"/>
              <a:ea typeface="Times New Roman" panose="02020603050405020304" pitchFamily="18" charset="0"/>
              <a:cs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A 3.0 GPA student with average perceived understanding (3.855)</a:t>
            </a:r>
          </a:p>
          <a:p>
            <a:pPr lvl="1"/>
            <a:r>
              <a:rPr lang="en-US" sz="1600" dirty="0">
                <a:latin typeface="Arial" panose="020B0604020202020204" pitchFamily="34" charset="0"/>
                <a:ea typeface="Times New Roman" panose="02020603050405020304" pitchFamily="18" charset="0"/>
                <a:cs typeface="Times New Roman" panose="02020603050405020304" pitchFamily="18" charset="0"/>
              </a:rPr>
              <a:t>~73.379 exam average</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Students who worked through threshold assignments and have an increased perception of understanding</a:t>
            </a:r>
          </a:p>
          <a:p>
            <a:pPr lvl="1"/>
            <a:r>
              <a:rPr lang="en-US" sz="1600" dirty="0">
                <a:latin typeface="Arial" panose="020B0604020202020204" pitchFamily="34" charset="0"/>
                <a:ea typeface="Times New Roman" panose="02020603050405020304" pitchFamily="18" charset="0"/>
                <a:cs typeface="Times New Roman" panose="02020603050405020304" pitchFamily="18" charset="0"/>
              </a:rPr>
              <a:t>+7.773 to exam average per point above the average</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800" dirty="0">
                <a:latin typeface="Arial" panose="020B0604020202020204" pitchFamily="34" charset="0"/>
                <a:cs typeface="Times New Roman" panose="02020603050405020304" pitchFamily="18" charset="0"/>
              </a:rPr>
              <a:t>An “On-the-ball” student with perceived understanding of 5 and 4.0 GPA</a:t>
            </a:r>
          </a:p>
          <a:p>
            <a:pPr lvl="1"/>
            <a:r>
              <a:rPr lang="en-US" sz="1600" dirty="0">
                <a:latin typeface="Arial" panose="020B0604020202020204" pitchFamily="34" charset="0"/>
                <a:cs typeface="Times New Roman" panose="02020603050405020304" pitchFamily="18" charset="0"/>
              </a:rPr>
              <a:t>~90.8 exam average</a:t>
            </a:r>
          </a:p>
          <a:p>
            <a:pPr lvl="1"/>
            <a:endParaRPr lang="en-US" sz="1600" dirty="0">
              <a:latin typeface="Arial" panose="020B0604020202020204" pitchFamily="34" charset="0"/>
              <a:cs typeface="Times New Roman" panose="02020603050405020304" pitchFamily="18" charset="0"/>
            </a:endParaRPr>
          </a:p>
          <a:p>
            <a:pPr lvl="1"/>
            <a:endParaRPr lang="en-US" dirty="0"/>
          </a:p>
        </p:txBody>
      </p:sp>
    </p:spTree>
    <p:extLst>
      <p:ext uri="{BB962C8B-B14F-4D97-AF65-F5344CB8AC3E}">
        <p14:creationId xmlns:p14="http://schemas.microsoft.com/office/powerpoint/2010/main" val="408553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00389-51B1-A969-540B-34F8833E2753}"/>
              </a:ext>
            </a:extLst>
          </p:cNvPr>
          <p:cNvSpPr>
            <a:spLocks noGrp="1"/>
          </p:cNvSpPr>
          <p:nvPr>
            <p:ph type="title"/>
          </p:nvPr>
        </p:nvSpPr>
        <p:spPr>
          <a:xfrm>
            <a:off x="1033723" y="152400"/>
            <a:ext cx="8686801" cy="1066800"/>
          </a:xfrm>
        </p:spPr>
        <p:txBody>
          <a:bodyPr/>
          <a:lstStyle/>
          <a:p>
            <a:r>
              <a:rPr lang="en-US" dirty="0"/>
              <a:t>Conclusions:  Thresholds &amp; Metacognition</a:t>
            </a:r>
          </a:p>
        </p:txBody>
      </p:sp>
      <p:sp>
        <p:nvSpPr>
          <p:cNvPr id="3" name="Content Placeholder 2">
            <a:extLst>
              <a:ext uri="{FF2B5EF4-FFF2-40B4-BE49-F238E27FC236}">
                <a16:creationId xmlns:a16="http://schemas.microsoft.com/office/drawing/2014/main" id="{ABBEDC09-7A32-863E-13CF-1BE6E7929378}"/>
              </a:ext>
            </a:extLst>
          </p:cNvPr>
          <p:cNvSpPr>
            <a:spLocks noGrp="1"/>
          </p:cNvSpPr>
          <p:nvPr>
            <p:ph idx="1"/>
          </p:nvPr>
        </p:nvSpPr>
        <p:spPr>
          <a:xfrm>
            <a:off x="760412" y="1447800"/>
            <a:ext cx="9677400" cy="4876800"/>
          </a:xfrm>
          <a:solidFill>
            <a:schemeClr val="bg1"/>
          </a:solidFill>
        </p:spPr>
        <p:txBody>
          <a:bodyPr>
            <a:noAutofit/>
          </a:bodyPr>
          <a:lstStyle/>
          <a:p>
            <a:r>
              <a:rPr lang="en-US" sz="2400" dirty="0"/>
              <a:t>Metacognition:  “Thinking about thinking”</a:t>
            </a:r>
          </a:p>
          <a:p>
            <a:r>
              <a:rPr lang="en-US" sz="2400" dirty="0"/>
              <a:t>Metacognition in higher education:  “Thinking about learning”</a:t>
            </a:r>
          </a:p>
          <a:p>
            <a:pPr lvl="1"/>
            <a:r>
              <a:rPr lang="en-US" sz="2000" dirty="0"/>
              <a:t>Assessing knowledge, utilizing proper learning strategies, etc.</a:t>
            </a:r>
          </a:p>
          <a:p>
            <a:pPr lvl="1"/>
            <a:r>
              <a:rPr lang="en-US" sz="2000" dirty="0"/>
              <a:t>Improving metacognition is crucial to improving performance</a:t>
            </a:r>
          </a:p>
          <a:p>
            <a:r>
              <a:rPr lang="en-US" sz="2400" dirty="0"/>
              <a:t>Understanding what one understands and what one hasn’t grasped is a fundamental skill of metacognition</a:t>
            </a:r>
          </a:p>
          <a:p>
            <a:endParaRPr lang="en-US" sz="2400" dirty="0"/>
          </a:p>
          <a:p>
            <a:r>
              <a:rPr lang="en-US" sz="2400" dirty="0"/>
              <a:t>Hypothesis:  Delayed feedback improves metacognition, specifically the ability to assess one’s own understanding of the material.</a:t>
            </a:r>
          </a:p>
        </p:txBody>
      </p:sp>
    </p:spTree>
    <p:extLst>
      <p:ext uri="{BB962C8B-B14F-4D97-AF65-F5344CB8AC3E}">
        <p14:creationId xmlns:p14="http://schemas.microsoft.com/office/powerpoint/2010/main" val="365808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5B2B90-AE93-5CCC-3155-CA54E75F4811}"/>
              </a:ext>
            </a:extLst>
          </p:cNvPr>
          <p:cNvSpPr>
            <a:spLocks noGrp="1"/>
          </p:cNvSpPr>
          <p:nvPr>
            <p:ph idx="1"/>
          </p:nvPr>
        </p:nvSpPr>
        <p:spPr>
          <a:xfrm>
            <a:off x="836612" y="914400"/>
            <a:ext cx="2590800" cy="3962400"/>
          </a:xfrm>
        </p:spPr>
        <p:txBody>
          <a:bodyPr>
            <a:normAutofit/>
          </a:bodyPr>
          <a:lstStyle/>
          <a:p>
            <a:r>
              <a:rPr lang="en-US" sz="2400" dirty="0"/>
              <a:t>Hypothesis: Feedback thresholds increase the likelihood that students will accurately assess their mastery of course topics.  </a:t>
            </a:r>
          </a:p>
        </p:txBody>
      </p:sp>
      <p:pic>
        <p:nvPicPr>
          <p:cNvPr id="4" name="Picture 3">
            <a:extLst>
              <a:ext uri="{FF2B5EF4-FFF2-40B4-BE49-F238E27FC236}">
                <a16:creationId xmlns:a16="http://schemas.microsoft.com/office/drawing/2014/main" id="{DB545CD1-2231-1293-C074-1ADC3028610E}"/>
              </a:ext>
            </a:extLst>
          </p:cNvPr>
          <p:cNvPicPr>
            <a:picLocks noChangeAspect="1"/>
          </p:cNvPicPr>
          <p:nvPr/>
        </p:nvPicPr>
        <p:blipFill>
          <a:blip r:embed="rId3"/>
          <a:stretch>
            <a:fillRect/>
          </a:stretch>
        </p:blipFill>
        <p:spPr>
          <a:xfrm>
            <a:off x="3732212" y="914400"/>
            <a:ext cx="8066460" cy="4396740"/>
          </a:xfrm>
          <a:prstGeom prst="rect">
            <a:avLst/>
          </a:prstGeom>
        </p:spPr>
      </p:pic>
    </p:spTree>
    <p:extLst>
      <p:ext uri="{BB962C8B-B14F-4D97-AF65-F5344CB8AC3E}">
        <p14:creationId xmlns:p14="http://schemas.microsoft.com/office/powerpoint/2010/main" val="12102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36CBD-2A06-664C-880A-DABB00E39B7A}"/>
              </a:ext>
            </a:extLst>
          </p:cNvPr>
          <p:cNvSpPr>
            <a:spLocks noGrp="1"/>
          </p:cNvSpPr>
          <p:nvPr>
            <p:ph type="title"/>
          </p:nvPr>
        </p:nvSpPr>
        <p:spPr>
          <a:xfrm>
            <a:off x="989012" y="0"/>
            <a:ext cx="8686801" cy="1066800"/>
          </a:xfrm>
        </p:spPr>
        <p:txBody>
          <a:bodyPr/>
          <a:lstStyle/>
          <a:p>
            <a:r>
              <a:rPr lang="en-US" dirty="0"/>
              <a:t>Future Research</a:t>
            </a:r>
          </a:p>
        </p:txBody>
      </p:sp>
      <p:sp>
        <p:nvSpPr>
          <p:cNvPr id="3" name="Content Placeholder 2">
            <a:extLst>
              <a:ext uri="{FF2B5EF4-FFF2-40B4-BE49-F238E27FC236}">
                <a16:creationId xmlns:a16="http://schemas.microsoft.com/office/drawing/2014/main" id="{1DC93D96-AAAD-1DB5-8FBB-4BC044E84EAA}"/>
              </a:ext>
            </a:extLst>
          </p:cNvPr>
          <p:cNvSpPr>
            <a:spLocks noGrp="1"/>
          </p:cNvSpPr>
          <p:nvPr>
            <p:ph idx="1"/>
          </p:nvPr>
        </p:nvSpPr>
        <p:spPr>
          <a:xfrm>
            <a:off x="912812" y="1219200"/>
            <a:ext cx="8686801" cy="4191000"/>
          </a:xfrm>
        </p:spPr>
        <p:txBody>
          <a:bodyPr>
            <a:noAutofit/>
          </a:bodyPr>
          <a:lstStyle/>
          <a:p>
            <a:r>
              <a:rPr lang="en-US" sz="2400" dirty="0"/>
              <a:t>Future research should explore the relationship between thresholds / delayed feedback and metacognition.</a:t>
            </a:r>
          </a:p>
          <a:p>
            <a:r>
              <a:rPr lang="en-US" sz="2400" dirty="0"/>
              <a:t>Exam Wrappers – ask students before and after to estimate their exam grade (Zabrucky &amp; Bay, 2011)</a:t>
            </a:r>
          </a:p>
          <a:p>
            <a:r>
              <a:rPr lang="en-US" sz="2400" dirty="0"/>
              <a:t>This allows students to see how accurate they are and to calibrate their perceptions</a:t>
            </a:r>
          </a:p>
          <a:p>
            <a:r>
              <a:rPr lang="en-US" sz="2400" dirty="0"/>
              <a:t>Research suggests that exam wrappers improve metacognition</a:t>
            </a:r>
          </a:p>
          <a:p>
            <a:r>
              <a:rPr lang="en-US" sz="2400" dirty="0"/>
              <a:t>Hypothesis:  Students who use thresholds are better calibrated in comparison to students who receive immediate feedback and hopefully, over time this will improve long term retention.</a:t>
            </a:r>
          </a:p>
          <a:p>
            <a:pPr lvl="1"/>
            <a:r>
              <a:rPr lang="en-US" sz="2200" dirty="0"/>
              <a:t>We would predict that this would occur for any computer-based training program (McGraw Hill Connect, Pearson’s </a:t>
            </a:r>
            <a:r>
              <a:rPr lang="en-US" sz="2200" dirty="0" err="1"/>
              <a:t>MyLab</a:t>
            </a:r>
            <a:r>
              <a:rPr lang="en-US" sz="2200" dirty="0"/>
              <a:t>)                                                 </a:t>
            </a:r>
          </a:p>
          <a:p>
            <a:pPr marL="45720" indent="0">
              <a:buNone/>
            </a:pPr>
            <a:endParaRPr lang="en-US" sz="2400" dirty="0"/>
          </a:p>
        </p:txBody>
      </p:sp>
    </p:spTree>
    <p:extLst>
      <p:ext uri="{BB962C8B-B14F-4D97-AF65-F5344CB8AC3E}">
        <p14:creationId xmlns:p14="http://schemas.microsoft.com/office/powerpoint/2010/main" val="259624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80064" cy="838200"/>
          </a:xfrm>
          <a:solidFill>
            <a:schemeClr val="bg1">
              <a:lumMod val="85000"/>
            </a:schemeClr>
          </a:solidFill>
        </p:spPr>
        <p:txBody>
          <a:bodyPr>
            <a:normAutofit/>
          </a:bodyPr>
          <a:lstStyle/>
          <a:p>
            <a:pPr marL="0" marR="0">
              <a:spcBef>
                <a:spcPts val="0"/>
              </a:spcBef>
              <a:spcAft>
                <a:spcPts val="0"/>
              </a:spcAft>
            </a:pPr>
            <a:r>
              <a:rPr lang="en-US" sz="4000" b="1" kern="0" dirty="0">
                <a:effectLst/>
                <a:latin typeface="Times New Roman" panose="02020603050405020304" pitchFamily="18" charset="0"/>
                <a:ea typeface="Times New Roman" panose="02020603050405020304" pitchFamily="18" charset="0"/>
                <a:cs typeface="Times New Roman" panose="02020603050405020304" pitchFamily="18" charset="0"/>
              </a:rPr>
              <a:t>We appreciate any comments, questions, or feedback</a:t>
            </a:r>
            <a:endParaRPr lang="en-US" sz="4000" kern="100" dirty="0">
              <a:effectLst/>
              <a:latin typeface="Aptos"/>
              <a:ea typeface="Aptos"/>
              <a:cs typeface="Times New Roman" panose="02020603050405020304" pitchFamily="18" charset="0"/>
            </a:endParaRPr>
          </a:p>
        </p:txBody>
      </p:sp>
      <p:sp>
        <p:nvSpPr>
          <p:cNvPr id="3" name="Subtitle 2"/>
          <p:cNvSpPr>
            <a:spLocks noGrp="1"/>
          </p:cNvSpPr>
          <p:nvPr>
            <p:ph type="subTitle" idx="1"/>
          </p:nvPr>
        </p:nvSpPr>
        <p:spPr>
          <a:xfrm>
            <a:off x="455612" y="1676400"/>
            <a:ext cx="1981200" cy="990600"/>
          </a:xfrm>
          <a:solidFill>
            <a:schemeClr val="bg1">
              <a:lumMod val="85000"/>
              <a:alpha val="60000"/>
            </a:schemeClr>
          </a:solidFill>
        </p:spPr>
        <p:txBody>
          <a:bodyPr>
            <a:normAutofit/>
          </a:bodyPr>
          <a:lstStyle/>
          <a:p>
            <a:r>
              <a:rPr lang="en-US" sz="1600" i="1" dirty="0"/>
              <a:t>Sincerely, </a:t>
            </a:r>
          </a:p>
          <a:p>
            <a:r>
              <a:rPr lang="en-US" sz="1600" i="1" dirty="0"/>
              <a:t>The Ohio Gang and Tim</a:t>
            </a:r>
          </a:p>
        </p:txBody>
      </p:sp>
      <p:pic>
        <p:nvPicPr>
          <p:cNvPr id="5" name="Picture 4">
            <a:extLst>
              <a:ext uri="{FF2B5EF4-FFF2-40B4-BE49-F238E27FC236}">
                <a16:creationId xmlns:a16="http://schemas.microsoft.com/office/drawing/2014/main" id="{964B1E7A-F189-4A75-AACD-72BC2133188B}"/>
              </a:ext>
            </a:extLst>
          </p:cNvPr>
          <p:cNvPicPr>
            <a:picLocks noChangeAspect="1"/>
          </p:cNvPicPr>
          <p:nvPr/>
        </p:nvPicPr>
        <p:blipFill>
          <a:blip r:embed="rId3"/>
          <a:stretch>
            <a:fillRect/>
          </a:stretch>
        </p:blipFill>
        <p:spPr>
          <a:xfrm>
            <a:off x="3160712" y="838200"/>
            <a:ext cx="9029700" cy="6019800"/>
          </a:xfrm>
          <a:prstGeom prst="rect">
            <a:avLst/>
          </a:prstGeom>
        </p:spPr>
      </p:pic>
      <p:sp>
        <p:nvSpPr>
          <p:cNvPr id="4" name="Subtitle 2">
            <a:extLst>
              <a:ext uri="{FF2B5EF4-FFF2-40B4-BE49-F238E27FC236}">
                <a16:creationId xmlns:a16="http://schemas.microsoft.com/office/drawing/2014/main" id="{CBBEF60A-9156-AB5F-C32A-A9DE8AAD72F7}"/>
              </a:ext>
            </a:extLst>
          </p:cNvPr>
          <p:cNvSpPr txBox="1">
            <a:spLocks/>
          </p:cNvSpPr>
          <p:nvPr/>
        </p:nvSpPr>
        <p:spPr>
          <a:xfrm>
            <a:off x="457267" y="3124200"/>
            <a:ext cx="1981200" cy="990600"/>
          </a:xfrm>
          <a:prstGeom prst="rect">
            <a:avLst/>
          </a:prstGeom>
          <a:solidFill>
            <a:schemeClr val="bg1">
              <a:lumMod val="85000"/>
              <a:alpha val="60000"/>
            </a:schemeClr>
          </a:solidFill>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600"/>
              </a:spcBef>
              <a:buClr>
                <a:schemeClr val="tx1">
                  <a:lumMod val="65000"/>
                  <a:lumOff val="35000"/>
                </a:schemeClr>
              </a:buClr>
              <a:buSzPct val="80000"/>
              <a:buFont typeface="Arial" pitchFamily="34" charset="0"/>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1000"/>
              </a:spcBef>
              <a:buClr>
                <a:schemeClr val="tx1">
                  <a:lumMod val="65000"/>
                  <a:lumOff val="35000"/>
                </a:schemeClr>
              </a:buClr>
              <a:buSzPct val="80000"/>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lumMod val="65000"/>
                  <a:lumOff val="35000"/>
                </a:schemeClr>
              </a:buClr>
              <a:buSzPct val="8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lumMod val="65000"/>
                  <a:lumOff val="35000"/>
                </a:schemeClr>
              </a:buClr>
              <a:buSzPct val="80000"/>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lumMod val="65000"/>
                  <a:lumOff val="35000"/>
                </a:schemeClr>
              </a:buClr>
              <a:buSzPct val="80000"/>
              <a:buFont typeface="Arial"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9pPr>
          </a:lstStyle>
          <a:p>
            <a:r>
              <a:rPr lang="en-US" sz="1600" i="1" dirty="0"/>
              <a:t>Questions?  Comments? </a:t>
            </a:r>
          </a:p>
          <a:p>
            <a:r>
              <a:rPr lang="en-US" sz="1600" i="1" dirty="0"/>
              <a:t>Ellen Gordon</a:t>
            </a:r>
          </a:p>
          <a:p>
            <a:r>
              <a:rPr lang="en-US" sz="1600" i="1" dirty="0">
                <a:hlinkClick r:id="rId4"/>
              </a:rPr>
              <a:t>Gordon@ohio.edu</a:t>
            </a:r>
            <a:endParaRPr lang="en-US" sz="1600" i="1" dirty="0"/>
          </a:p>
          <a:p>
            <a:r>
              <a:rPr lang="en-US" sz="1600" i="1" dirty="0"/>
              <a:t>Timothy </a:t>
            </a:r>
            <a:r>
              <a:rPr lang="en-US" sz="1600" i="1" dirty="0" err="1"/>
              <a:t>Hausse</a:t>
            </a:r>
            <a:endParaRPr lang="en-US" sz="1600" i="1" dirty="0"/>
          </a:p>
          <a:p>
            <a:endParaRPr lang="en-US" sz="1600" i="1" dirty="0"/>
          </a:p>
        </p:txBody>
      </p:sp>
    </p:spTree>
    <p:extLst>
      <p:ext uri="{BB962C8B-B14F-4D97-AF65-F5344CB8AC3E}">
        <p14:creationId xmlns:p14="http://schemas.microsoft.com/office/powerpoint/2010/main" val="28976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05C543-6E44-8649-D458-C0AD994C1E75}"/>
              </a:ext>
            </a:extLst>
          </p:cNvPr>
          <p:cNvSpPr>
            <a:spLocks noGrp="1"/>
          </p:cNvSpPr>
          <p:nvPr>
            <p:ph type="title"/>
          </p:nvPr>
        </p:nvSpPr>
        <p:spPr/>
        <p:txBody>
          <a:bodyPr/>
          <a:lstStyle/>
          <a:p>
            <a:r>
              <a:rPr lang="en-US" dirty="0"/>
              <a:t>Appendices</a:t>
            </a:r>
          </a:p>
        </p:txBody>
      </p:sp>
      <p:sp>
        <p:nvSpPr>
          <p:cNvPr id="5" name="Text Placeholder 4">
            <a:extLst>
              <a:ext uri="{FF2B5EF4-FFF2-40B4-BE49-F238E27FC236}">
                <a16:creationId xmlns:a16="http://schemas.microsoft.com/office/drawing/2014/main" id="{BDFD83A2-79D3-23D3-8A4D-ADEAD475B4E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126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ACDE2-4708-07D6-C22A-22BE876232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83514-EC4C-B838-CFD7-F2694F3D9403}"/>
              </a:ext>
            </a:extLst>
          </p:cNvPr>
          <p:cNvSpPr>
            <a:spLocks noGrp="1"/>
          </p:cNvSpPr>
          <p:nvPr>
            <p:ph type="title"/>
          </p:nvPr>
        </p:nvSpPr>
        <p:spPr>
          <a:xfrm>
            <a:off x="760412" y="266695"/>
            <a:ext cx="3047999" cy="2247906"/>
          </a:xfrm>
        </p:spPr>
        <p:txBody>
          <a:bodyPr/>
          <a:lstStyle/>
          <a:p>
            <a:r>
              <a:rPr lang="en-US" dirty="0"/>
              <a:t>Perceived Competence &amp; Exam Scores</a:t>
            </a:r>
          </a:p>
        </p:txBody>
      </p:sp>
      <p:graphicFrame>
        <p:nvGraphicFramePr>
          <p:cNvPr id="5" name="Table 4">
            <a:extLst>
              <a:ext uri="{FF2B5EF4-FFF2-40B4-BE49-F238E27FC236}">
                <a16:creationId xmlns:a16="http://schemas.microsoft.com/office/drawing/2014/main" id="{4A45DE75-B639-B255-7B2F-8047D6422DD5}"/>
              </a:ext>
            </a:extLst>
          </p:cNvPr>
          <p:cNvGraphicFramePr>
            <a:graphicFrameLocks noGrp="1"/>
          </p:cNvGraphicFramePr>
          <p:nvPr>
            <p:extLst>
              <p:ext uri="{D42A27DB-BD31-4B8C-83A1-F6EECF244321}">
                <p14:modId xmlns:p14="http://schemas.microsoft.com/office/powerpoint/2010/main" val="1775341411"/>
              </p:ext>
            </p:extLst>
          </p:nvPr>
        </p:nvGraphicFramePr>
        <p:xfrm>
          <a:off x="3808411" y="-15814"/>
          <a:ext cx="6400801" cy="6919594"/>
        </p:xfrm>
        <a:graphic>
          <a:graphicData uri="http://schemas.openxmlformats.org/drawingml/2006/table">
            <a:tbl>
              <a:tblPr/>
              <a:tblGrid>
                <a:gridCol w="2808515">
                  <a:extLst>
                    <a:ext uri="{9D8B030D-6E8A-4147-A177-3AD203B41FA5}">
                      <a16:colId xmlns:a16="http://schemas.microsoft.com/office/drawing/2014/main" val="1320426411"/>
                    </a:ext>
                  </a:extLst>
                </a:gridCol>
                <a:gridCol w="2584948">
                  <a:extLst>
                    <a:ext uri="{9D8B030D-6E8A-4147-A177-3AD203B41FA5}">
                      <a16:colId xmlns:a16="http://schemas.microsoft.com/office/drawing/2014/main" val="1885451360"/>
                    </a:ext>
                  </a:extLst>
                </a:gridCol>
                <a:gridCol w="1007338">
                  <a:extLst>
                    <a:ext uri="{9D8B030D-6E8A-4147-A177-3AD203B41FA5}">
                      <a16:colId xmlns:a16="http://schemas.microsoft.com/office/drawing/2014/main" val="1494880221"/>
                    </a:ext>
                  </a:extLst>
                </a:gridCol>
              </a:tblGrid>
              <a:tr h="308449">
                <a:tc>
                  <a:txBody>
                    <a:bodyPr/>
                    <a:lstStyle/>
                    <a:p>
                      <a:pPr algn="l" fontAlgn="b"/>
                      <a:r>
                        <a:rPr lang="en-US" sz="2400" b="0" i="0" u="none" strike="noStrike" dirty="0">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en-US" sz="2400" b="0" i="0" u="none" strike="noStrike" dirty="0">
                          <a:solidFill>
                            <a:srgbClr val="000000"/>
                          </a:solidFill>
                          <a:effectLst/>
                          <a:latin typeface="Times New Roman" panose="02020603050405020304" pitchFamily="18" charset="0"/>
                        </a:rPr>
                        <a:t>(1)</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en-US" sz="2400" b="0" i="0" u="none" strike="noStrike" dirty="0">
                          <a:solidFill>
                            <a:srgbClr val="000000"/>
                          </a:solidFill>
                          <a:effectLst/>
                          <a:latin typeface="Times New Roman" panose="02020603050405020304" pitchFamily="18" charset="0"/>
                        </a:rPr>
                        <a:t>(1)</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126756259"/>
                  </a:ext>
                </a:extLst>
              </a:tr>
              <a:tr h="609069">
                <a:tc>
                  <a:txBody>
                    <a:bodyPr/>
                    <a:lstStyle/>
                    <a:p>
                      <a:pPr algn="l" fontAlgn="ctr"/>
                      <a:r>
                        <a:rPr lang="en-US" sz="2000" b="0" i="1" u="none" strike="noStrike" dirty="0">
                          <a:solidFill>
                            <a:srgbClr val="000000"/>
                          </a:solidFill>
                          <a:effectLst/>
                          <a:latin typeface="Times New Roman" panose="02020603050405020304" pitchFamily="18" charset="0"/>
                        </a:rPr>
                        <a:t>Variables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000" b="0" i="1" u="none" strike="noStrike" dirty="0">
                          <a:solidFill>
                            <a:srgbClr val="000000"/>
                          </a:solidFill>
                          <a:effectLst/>
                          <a:latin typeface="Times New Roman" panose="02020603050405020304" pitchFamily="18" charset="0"/>
                        </a:rPr>
                        <a:t>ExamAvg</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000" b="0" i="1" u="none" strike="noStrike" dirty="0">
                          <a:solidFill>
                            <a:srgbClr val="000000"/>
                          </a:solidFill>
                          <a:effectLst/>
                          <a:latin typeface="Times New Roman" panose="02020603050405020304" pitchFamily="18" charset="0"/>
                        </a:rPr>
                        <a:t>ExamAvg</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82122698"/>
                  </a:ext>
                </a:extLst>
              </a:tr>
              <a:tr h="308449">
                <a:tc>
                  <a:txBody>
                    <a:bodyPr/>
                    <a:lstStyle/>
                    <a:p>
                      <a:pPr algn="ctr" fontAlgn="ctr"/>
                      <a:endParaRPr lang="en-US" sz="2000" b="0" i="0" u="none" strike="noStrike" dirty="0">
                        <a:solidFill>
                          <a:srgbClr val="000000"/>
                        </a:solidFill>
                        <a:effectLst/>
                        <a:latin typeface="Times New Roman" panose="02020603050405020304" pitchFamily="18"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2000" b="0" i="0" u="none" strike="noStrike" dirty="0">
                        <a:solidFill>
                          <a:srgbClr val="000000"/>
                        </a:solidFill>
                        <a:effectLst/>
                        <a:latin typeface="Times New Roman" panose="02020603050405020304" pitchFamily="18"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792262855"/>
                  </a:ext>
                </a:extLst>
              </a:tr>
              <a:tr h="308449">
                <a:tc rowSpan="2">
                  <a:txBody>
                    <a:bodyPr/>
                    <a:lstStyle/>
                    <a:p>
                      <a:pPr algn="l" fontAlgn="ctr"/>
                      <a:r>
                        <a:rPr lang="en-US" sz="2000" b="0" i="0" u="none" strike="noStrike" dirty="0">
                          <a:solidFill>
                            <a:srgbClr val="000000"/>
                          </a:solidFill>
                          <a:effectLst/>
                          <a:latin typeface="Times New Roman" panose="02020603050405020304" pitchFamily="18" charset="0"/>
                        </a:rPr>
                        <a:t>Threshold</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0.640</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1.221</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3628735313"/>
                  </a:ext>
                </a:extLst>
              </a:tr>
              <a:tr h="308449">
                <a:tc vMerge="1">
                  <a:txBody>
                    <a:bodyPr/>
                    <a:lstStyle/>
                    <a:p>
                      <a:endParaRPr lang="en-US"/>
                    </a:p>
                  </a:txBody>
                  <a:tcPr/>
                </a:tc>
                <a:tc>
                  <a:txBody>
                    <a:bodyPr/>
                    <a:lstStyle/>
                    <a:p>
                      <a:pPr algn="ctr" fontAlgn="ctr"/>
                      <a:r>
                        <a:rPr lang="en-US" sz="2000" b="0" i="0" u="none" strike="noStrike" dirty="0">
                          <a:solidFill>
                            <a:srgbClr val="000000"/>
                          </a:solidFill>
                          <a:effectLst/>
                          <a:latin typeface="Times New Roman" panose="02020603050405020304" pitchFamily="18" charset="0"/>
                        </a:rPr>
                        <a:t>(2.950)</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(2.860)</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2239479576"/>
                  </a:ext>
                </a:extLst>
              </a:tr>
              <a:tr h="308449">
                <a:tc rowSpan="2">
                  <a:txBody>
                    <a:bodyPr/>
                    <a:lstStyle/>
                    <a:p>
                      <a:pPr algn="l" fontAlgn="ctr"/>
                      <a:r>
                        <a:rPr lang="en-US" sz="2000" b="0" i="0" u="none" strike="noStrike" dirty="0">
                          <a:solidFill>
                            <a:srgbClr val="000000"/>
                          </a:solidFill>
                          <a:effectLst/>
                          <a:latin typeface="Times New Roman" panose="02020603050405020304" pitchFamily="18" charset="0"/>
                        </a:rPr>
                        <a:t>Understanding_Centered</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-0.364</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-0.805</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3299882816"/>
                  </a:ext>
                </a:extLst>
              </a:tr>
              <a:tr h="308449">
                <a:tc vMerge="1">
                  <a:txBody>
                    <a:bodyPr/>
                    <a:lstStyle/>
                    <a:p>
                      <a:endParaRPr lang="en-US"/>
                    </a:p>
                  </a:txBody>
                  <a:tcPr/>
                </a:tc>
                <a:tc>
                  <a:txBody>
                    <a:bodyPr/>
                    <a:lstStyle/>
                    <a:p>
                      <a:pPr algn="ctr" fontAlgn="ctr"/>
                      <a:r>
                        <a:rPr lang="en-US" sz="2000" b="0" i="0" u="none" strike="noStrike" dirty="0">
                          <a:solidFill>
                            <a:srgbClr val="000000"/>
                          </a:solidFill>
                          <a:effectLst/>
                          <a:latin typeface="Times New Roman" panose="02020603050405020304" pitchFamily="18" charset="0"/>
                        </a:rPr>
                        <a:t>(2.477)</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(2.276)</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1033021787"/>
                  </a:ext>
                </a:extLst>
              </a:tr>
              <a:tr h="308449">
                <a:tc rowSpan="2">
                  <a:txBody>
                    <a:bodyPr/>
                    <a:lstStyle/>
                    <a:p>
                      <a:pPr algn="l" fontAlgn="ctr"/>
                      <a:r>
                        <a:rPr lang="en-US" sz="2000" b="0" i="0" u="none" strike="noStrike" dirty="0">
                          <a:solidFill>
                            <a:srgbClr val="0070C0"/>
                          </a:solidFill>
                          <a:effectLst/>
                          <a:latin typeface="Times New Roman" panose="02020603050405020304" pitchFamily="18" charset="0"/>
                        </a:rPr>
                        <a:t>Threshold x Understanding_Centered</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70C0"/>
                          </a:solidFill>
                          <a:effectLst/>
                          <a:latin typeface="Times New Roman" panose="02020603050405020304" pitchFamily="18" charset="0"/>
                        </a:rPr>
                        <a:t>9.544***</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70C0"/>
                          </a:solidFill>
                          <a:effectLst/>
                          <a:latin typeface="Times New Roman" panose="02020603050405020304" pitchFamily="18" charset="0"/>
                        </a:rPr>
                        <a:t>7.773**</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569682152"/>
                  </a:ext>
                </a:extLst>
              </a:tr>
              <a:tr h="601240">
                <a:tc vMerge="1">
                  <a:txBody>
                    <a:bodyPr/>
                    <a:lstStyle/>
                    <a:p>
                      <a:endParaRPr lang="en-US"/>
                    </a:p>
                  </a:txBody>
                  <a:tcPr/>
                </a:tc>
                <a:tc>
                  <a:txBody>
                    <a:bodyPr/>
                    <a:lstStyle/>
                    <a:p>
                      <a:pPr algn="ctr" fontAlgn="ctr"/>
                      <a:r>
                        <a:rPr lang="en-US" sz="2000" b="0" i="0" u="none" strike="noStrike" dirty="0">
                          <a:solidFill>
                            <a:srgbClr val="0070C0"/>
                          </a:solidFill>
                          <a:effectLst/>
                          <a:latin typeface="Times New Roman" panose="02020603050405020304" pitchFamily="18" charset="0"/>
                        </a:rPr>
                        <a:t>(3.250)</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70C0"/>
                          </a:solidFill>
                          <a:effectLst/>
                          <a:latin typeface="Times New Roman" panose="02020603050405020304" pitchFamily="18" charset="0"/>
                        </a:rPr>
                        <a:t>(3.052)</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3511845661"/>
                  </a:ext>
                </a:extLst>
              </a:tr>
              <a:tr h="308449">
                <a:tc rowSpan="2">
                  <a:txBody>
                    <a:bodyPr/>
                    <a:lstStyle/>
                    <a:p>
                      <a:pPr algn="l" fontAlgn="ctr"/>
                      <a:r>
                        <a:rPr lang="en-US" sz="2000" b="1" i="0" u="none" strike="noStrike" dirty="0">
                          <a:solidFill>
                            <a:srgbClr val="0070C0"/>
                          </a:solidFill>
                          <a:effectLst/>
                          <a:latin typeface="Times New Roman" panose="02020603050405020304" pitchFamily="18" charset="0"/>
                        </a:rPr>
                        <a:t>GPA</a:t>
                      </a:r>
                    </a:p>
                  </a:txBody>
                  <a:tcPr marL="9525" marR="9525" marT="9525" marB="0" anchor="ctr">
                    <a:lnL>
                      <a:noFill/>
                    </a:lnL>
                    <a:lnR>
                      <a:noFill/>
                    </a:lnR>
                    <a:lnT>
                      <a:noFill/>
                    </a:lnT>
                    <a:lnB>
                      <a:noFill/>
                    </a:lnB>
                    <a:solidFill>
                      <a:schemeClr val="bg1"/>
                    </a:solidFill>
                  </a:tcPr>
                </a:tc>
                <a:tc>
                  <a:txBody>
                    <a:bodyPr/>
                    <a:lstStyle/>
                    <a:p>
                      <a:pPr algn="ctr" fontAlgn="ctr"/>
                      <a:endParaRPr lang="en-US" sz="2000" b="1" i="0" u="none" strike="noStrike" dirty="0">
                        <a:solidFill>
                          <a:srgbClr val="0070C0"/>
                        </a:solidFill>
                        <a:effectLst/>
                        <a:latin typeface="Times New Roman" panose="02020603050405020304" pitchFamily="18" charset="0"/>
                      </a:endParaRPr>
                    </a:p>
                  </a:txBody>
                  <a:tcPr marL="9525" marR="9525" marT="9525" marB="0" anchor="ctr">
                    <a:lnL>
                      <a:noFill/>
                    </a:lnL>
                    <a:lnR>
                      <a:noFill/>
                    </a:lnR>
                    <a:lnT>
                      <a:noFill/>
                    </a:lnT>
                    <a:lnB>
                      <a:noFill/>
                    </a:lnB>
                    <a:solidFill>
                      <a:schemeClr val="bg1"/>
                    </a:solidFill>
                  </a:tcPr>
                </a:tc>
                <a:tc>
                  <a:txBody>
                    <a:bodyPr/>
                    <a:lstStyle/>
                    <a:p>
                      <a:pPr algn="ctr" fontAlgn="ctr"/>
                      <a:r>
                        <a:rPr lang="en-US" sz="2000" b="1" i="0" u="none" strike="noStrike" dirty="0">
                          <a:solidFill>
                            <a:srgbClr val="0070C0"/>
                          </a:solidFill>
                          <a:effectLst/>
                          <a:latin typeface="Times New Roman" panose="02020603050405020304" pitchFamily="18" charset="0"/>
                        </a:rPr>
                        <a:t>8.527**</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2602811980"/>
                  </a:ext>
                </a:extLst>
              </a:tr>
              <a:tr h="308449">
                <a:tc vMerge="1">
                  <a:txBody>
                    <a:bodyPr/>
                    <a:lstStyle/>
                    <a:p>
                      <a:endParaRPr lang="en-US"/>
                    </a:p>
                  </a:txBody>
                  <a:tcPr/>
                </a:tc>
                <a:tc>
                  <a:txBody>
                    <a:bodyPr/>
                    <a:lstStyle/>
                    <a:p>
                      <a:pPr algn="ctr" fontAlgn="ctr"/>
                      <a:endParaRPr lang="en-US" sz="2000" b="1" i="0" u="none" strike="noStrike" dirty="0">
                        <a:solidFill>
                          <a:srgbClr val="0070C0"/>
                        </a:solidFill>
                        <a:effectLst/>
                        <a:latin typeface="Times New Roman" panose="02020603050405020304" pitchFamily="18" charset="0"/>
                      </a:endParaRPr>
                    </a:p>
                  </a:txBody>
                  <a:tcPr marL="9525" marR="9525" marT="9525" marB="0" anchor="ctr">
                    <a:lnL>
                      <a:noFill/>
                    </a:lnL>
                    <a:lnR>
                      <a:noFill/>
                    </a:lnR>
                    <a:lnT>
                      <a:noFill/>
                    </a:lnT>
                    <a:lnB>
                      <a:noFill/>
                    </a:lnB>
                    <a:solidFill>
                      <a:schemeClr val="bg1"/>
                    </a:solidFill>
                  </a:tcPr>
                </a:tc>
                <a:tc>
                  <a:txBody>
                    <a:bodyPr/>
                    <a:lstStyle/>
                    <a:p>
                      <a:pPr algn="ctr" fontAlgn="ctr"/>
                      <a:r>
                        <a:rPr lang="en-US" sz="2000" b="1" i="0" u="none" strike="noStrike" dirty="0">
                          <a:solidFill>
                            <a:srgbClr val="0070C0"/>
                          </a:solidFill>
                          <a:effectLst/>
                          <a:latin typeface="Times New Roman" panose="02020603050405020304" pitchFamily="18" charset="0"/>
                        </a:rPr>
                        <a:t>(3.519)</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21988307"/>
                  </a:ext>
                </a:extLst>
              </a:tr>
              <a:tr h="609069">
                <a:tc rowSpan="2">
                  <a:txBody>
                    <a:bodyPr/>
                    <a:lstStyle/>
                    <a:p>
                      <a:pPr algn="l" fontAlgn="ctr"/>
                      <a:r>
                        <a:rPr lang="en-US" sz="2000" b="0" i="0" u="none" strike="noStrike" dirty="0">
                          <a:solidFill>
                            <a:srgbClr val="000000"/>
                          </a:solidFill>
                          <a:effectLst/>
                          <a:latin typeface="Times New Roman" panose="02020603050405020304" pitchFamily="18" charset="0"/>
                        </a:rPr>
                        <a:t>Intercept</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77.403***</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47.798***</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2468243294"/>
                  </a:ext>
                </a:extLst>
              </a:tr>
              <a:tr h="308449">
                <a:tc vMerge="1">
                  <a:txBody>
                    <a:bodyPr/>
                    <a:lstStyle/>
                    <a:p>
                      <a:endParaRPr lang="en-US"/>
                    </a:p>
                  </a:txBody>
                  <a:tcPr/>
                </a:tc>
                <a:tc>
                  <a:txBody>
                    <a:bodyPr/>
                    <a:lstStyle/>
                    <a:p>
                      <a:pPr algn="ctr" fontAlgn="ctr"/>
                      <a:r>
                        <a:rPr lang="en-US" sz="2000" b="0" i="0" u="none" strike="noStrike" dirty="0">
                          <a:solidFill>
                            <a:srgbClr val="000000"/>
                          </a:solidFill>
                          <a:effectLst/>
                          <a:latin typeface="Times New Roman" panose="02020603050405020304" pitchFamily="18" charset="0"/>
                        </a:rPr>
                        <a:t>(2.253)</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(11.796)</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3448361376"/>
                  </a:ext>
                </a:extLst>
              </a:tr>
              <a:tr h="308449">
                <a:tc>
                  <a:txBody>
                    <a:bodyPr/>
                    <a:lstStyle/>
                    <a:p>
                      <a:pPr algn="l" fontAlgn="ctr"/>
                      <a:endParaRPr lang="en-US" sz="2000" b="0" i="0" u="none" strike="noStrike" dirty="0">
                        <a:solidFill>
                          <a:srgbClr val="000000"/>
                        </a:solidFill>
                        <a:effectLst/>
                        <a:latin typeface="Times New Roman" panose="02020603050405020304" pitchFamily="18" charset="0"/>
                      </a:endParaRPr>
                    </a:p>
                  </a:txBody>
                  <a:tcPr marL="9525" marR="9525" marT="9525" marB="0" anchor="ctr">
                    <a:lnL>
                      <a:noFill/>
                    </a:lnL>
                    <a:lnR>
                      <a:noFill/>
                    </a:lnR>
                    <a:lnT>
                      <a:noFill/>
                    </a:lnT>
                    <a:lnB>
                      <a:noFill/>
                    </a:lnB>
                    <a:solidFill>
                      <a:schemeClr val="bg1"/>
                    </a:solidFill>
                  </a:tcPr>
                </a:tc>
                <a:tc>
                  <a:txBody>
                    <a:bodyPr/>
                    <a:lstStyle/>
                    <a:p>
                      <a:pPr algn="ctr" fontAlgn="ctr"/>
                      <a:endParaRPr lang="en-US" sz="2000" b="0" i="0" u="none" strike="noStrike" dirty="0">
                        <a:solidFill>
                          <a:srgbClr val="000000"/>
                        </a:solidFill>
                        <a:effectLst/>
                        <a:latin typeface="Times New Roman" panose="02020603050405020304" pitchFamily="18" charset="0"/>
                      </a:endParaRPr>
                    </a:p>
                  </a:txBody>
                  <a:tcPr marL="9525" marR="9525" marT="9525" marB="0" anchor="ctr">
                    <a:lnL>
                      <a:noFill/>
                    </a:lnL>
                    <a:lnR>
                      <a:noFill/>
                    </a:lnR>
                    <a:lnT>
                      <a:noFill/>
                    </a:lnT>
                    <a:lnB>
                      <a:noFill/>
                    </a:lnB>
                    <a:solidFill>
                      <a:schemeClr val="bg1"/>
                    </a:solidFill>
                  </a:tcPr>
                </a:tc>
                <a:tc>
                  <a:txBody>
                    <a:bodyPr/>
                    <a:lstStyle/>
                    <a:p>
                      <a:pPr algn="ctr" fontAlgn="ctr"/>
                      <a:endParaRPr lang="en-US" sz="2000" b="0" i="0" u="none" strike="noStrike" dirty="0">
                        <a:solidFill>
                          <a:srgbClr val="000000"/>
                        </a:solidFill>
                        <a:effectLst/>
                        <a:latin typeface="Times New Roman" panose="02020603050405020304" pitchFamily="18" charset="0"/>
                      </a:endParaRP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2112859910"/>
                  </a:ext>
                </a:extLst>
              </a:tr>
              <a:tr h="308449">
                <a:tc>
                  <a:txBody>
                    <a:bodyPr/>
                    <a:lstStyle/>
                    <a:p>
                      <a:pPr algn="l" fontAlgn="ctr"/>
                      <a:r>
                        <a:rPr lang="en-US" sz="2000" b="0" i="1" u="none" strike="noStrike" dirty="0">
                          <a:solidFill>
                            <a:srgbClr val="000000"/>
                          </a:solidFill>
                          <a:effectLst/>
                          <a:latin typeface="Times New Roman" panose="02020603050405020304" pitchFamily="18" charset="0"/>
                        </a:rPr>
                        <a:t>Observations</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62</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61</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2261110488"/>
                  </a:ext>
                </a:extLst>
              </a:tr>
              <a:tr h="308449">
                <a:tc>
                  <a:txBody>
                    <a:bodyPr/>
                    <a:lstStyle/>
                    <a:p>
                      <a:pPr algn="l" fontAlgn="ctr"/>
                      <a:r>
                        <a:rPr lang="en-US" sz="2000" b="0" i="1" u="none" strike="noStrike" dirty="0">
                          <a:solidFill>
                            <a:srgbClr val="000000"/>
                          </a:solidFill>
                          <a:effectLst/>
                          <a:latin typeface="Times New Roman" panose="02020603050405020304" pitchFamily="18" charset="0"/>
                        </a:rPr>
                        <a:t>R-squared</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0.226</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0.276</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513935954"/>
                  </a:ext>
                </a:extLst>
              </a:tr>
              <a:tr h="308449">
                <a:tc>
                  <a:txBody>
                    <a:bodyPr/>
                    <a:lstStyle/>
                    <a:p>
                      <a:pPr algn="l" fontAlgn="ctr"/>
                      <a:r>
                        <a:rPr lang="en-US" sz="2000" b="0" i="1" u="none" strike="noStrike" dirty="0">
                          <a:solidFill>
                            <a:srgbClr val="000000"/>
                          </a:solidFill>
                          <a:effectLst/>
                          <a:latin typeface="Times New Roman" panose="02020603050405020304" pitchFamily="18" charset="0"/>
                        </a:rPr>
                        <a:t>Adj. R-squared</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0.186</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0.224</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522379674"/>
                  </a:ext>
                </a:extLst>
              </a:tr>
              <a:tr h="308449">
                <a:tc>
                  <a:txBody>
                    <a:bodyPr/>
                    <a:lstStyle/>
                    <a:p>
                      <a:pPr algn="l" fontAlgn="ctr"/>
                      <a:r>
                        <a:rPr lang="en-US" sz="2000" b="0" i="1" u="none" strike="noStrike" dirty="0">
                          <a:solidFill>
                            <a:srgbClr val="000000"/>
                          </a:solidFill>
                          <a:effectLst/>
                          <a:latin typeface="Times New Roman" panose="02020603050405020304" pitchFamily="18" charset="0"/>
                        </a:rPr>
                        <a:t>F-statistic</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6.92</a:t>
                      </a:r>
                    </a:p>
                  </a:txBody>
                  <a:tcPr marL="9525" marR="9525" marT="9525" marB="0" anchor="ctr">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7.34</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204522890"/>
                  </a:ext>
                </a:extLst>
              </a:tr>
              <a:tr h="308449">
                <a:tc>
                  <a:txBody>
                    <a:bodyPr/>
                    <a:lstStyle/>
                    <a:p>
                      <a:pPr algn="l" fontAlgn="ctr"/>
                      <a:r>
                        <a:rPr lang="en-US" sz="2000" b="0" i="1" u="none" strike="noStrike" dirty="0">
                          <a:solidFill>
                            <a:srgbClr val="000000"/>
                          </a:solidFill>
                          <a:effectLst/>
                          <a:latin typeface="Times New Roman" panose="02020603050405020304" pitchFamily="18" charset="0"/>
                        </a:rPr>
                        <a:t>RMSE</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11.595</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000" b="0" i="0" u="none" strike="noStrike" dirty="0">
                          <a:solidFill>
                            <a:srgbClr val="000000"/>
                          </a:solidFill>
                          <a:effectLst/>
                          <a:latin typeface="Times New Roman" panose="02020603050405020304" pitchFamily="18" charset="0"/>
                        </a:rPr>
                        <a:t>11.24</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63118963"/>
                  </a:ext>
                </a:extLst>
              </a:tr>
            </a:tbl>
          </a:graphicData>
        </a:graphic>
      </p:graphicFrame>
    </p:spTree>
    <p:extLst>
      <p:ext uri="{BB962C8B-B14F-4D97-AF65-F5344CB8AC3E}">
        <p14:creationId xmlns:p14="http://schemas.microsoft.com/office/powerpoint/2010/main" val="88621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F8BD-F429-4AA7-99DC-51F6D694510F}"/>
              </a:ext>
            </a:extLst>
          </p:cNvPr>
          <p:cNvSpPr>
            <a:spLocks noGrp="1"/>
          </p:cNvSpPr>
          <p:nvPr>
            <p:ph type="title"/>
          </p:nvPr>
        </p:nvSpPr>
        <p:spPr>
          <a:xfrm>
            <a:off x="1065212" y="533400"/>
            <a:ext cx="8686801" cy="838200"/>
          </a:xfrm>
        </p:spPr>
        <p:txBody>
          <a:bodyPr/>
          <a:lstStyle/>
          <a:p>
            <a:r>
              <a:rPr lang="en-US" dirty="0"/>
              <a:t>Conceptual Questions</a:t>
            </a:r>
          </a:p>
        </p:txBody>
      </p:sp>
      <p:pic>
        <p:nvPicPr>
          <p:cNvPr id="5" name="Picture 4">
            <a:extLst>
              <a:ext uri="{FF2B5EF4-FFF2-40B4-BE49-F238E27FC236}">
                <a16:creationId xmlns:a16="http://schemas.microsoft.com/office/drawing/2014/main" id="{7A46D797-8032-4F81-B76A-EAA454C08FEA}"/>
              </a:ext>
            </a:extLst>
          </p:cNvPr>
          <p:cNvPicPr>
            <a:picLocks noChangeAspect="1"/>
          </p:cNvPicPr>
          <p:nvPr/>
        </p:nvPicPr>
        <p:blipFill rotWithShape="1">
          <a:blip r:embed="rId2"/>
          <a:srcRect r="24355"/>
          <a:stretch/>
        </p:blipFill>
        <p:spPr>
          <a:xfrm>
            <a:off x="684212" y="1524000"/>
            <a:ext cx="10591799" cy="4578087"/>
          </a:xfrm>
          <a:prstGeom prst="rect">
            <a:avLst/>
          </a:prstGeom>
        </p:spPr>
      </p:pic>
    </p:spTree>
    <p:extLst>
      <p:ext uri="{BB962C8B-B14F-4D97-AF65-F5344CB8AC3E}">
        <p14:creationId xmlns:p14="http://schemas.microsoft.com/office/powerpoint/2010/main" val="197634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B4D2-F1AC-4D40-9684-90C782EB940C}"/>
              </a:ext>
            </a:extLst>
          </p:cNvPr>
          <p:cNvSpPr>
            <a:spLocks noGrp="1"/>
          </p:cNvSpPr>
          <p:nvPr>
            <p:ph type="title"/>
          </p:nvPr>
        </p:nvSpPr>
        <p:spPr>
          <a:xfrm>
            <a:off x="989012" y="190500"/>
            <a:ext cx="8686801" cy="1066800"/>
          </a:xfrm>
        </p:spPr>
        <p:txBody>
          <a:bodyPr/>
          <a:lstStyle/>
          <a:p>
            <a:r>
              <a:rPr lang="en-US" dirty="0"/>
              <a:t>Conceptual Question Performance</a:t>
            </a:r>
          </a:p>
        </p:txBody>
      </p:sp>
      <p:graphicFrame>
        <p:nvGraphicFramePr>
          <p:cNvPr id="4" name="Chart 3">
            <a:extLst>
              <a:ext uri="{FF2B5EF4-FFF2-40B4-BE49-F238E27FC236}">
                <a16:creationId xmlns:a16="http://schemas.microsoft.com/office/drawing/2014/main" id="{F22FD973-8EAA-457F-943C-6EE64ECE2489}"/>
              </a:ext>
            </a:extLst>
          </p:cNvPr>
          <p:cNvGraphicFramePr>
            <a:graphicFrameLocks/>
          </p:cNvGraphicFramePr>
          <p:nvPr>
            <p:extLst>
              <p:ext uri="{D42A27DB-BD31-4B8C-83A1-F6EECF244321}">
                <p14:modId xmlns:p14="http://schemas.microsoft.com/office/powerpoint/2010/main" val="3013580211"/>
              </p:ext>
            </p:extLst>
          </p:nvPr>
        </p:nvGraphicFramePr>
        <p:xfrm>
          <a:off x="379412" y="1905000"/>
          <a:ext cx="5486400" cy="3962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a:extLst>
              <a:ext uri="{FF2B5EF4-FFF2-40B4-BE49-F238E27FC236}">
                <a16:creationId xmlns:a16="http://schemas.microsoft.com/office/drawing/2014/main" id="{4A4C904B-02C7-4780-91F5-AEFB483C0F38}"/>
              </a:ext>
            </a:extLst>
          </p:cNvPr>
          <p:cNvGraphicFramePr>
            <a:graphicFrameLocks noGrp="1"/>
          </p:cNvGraphicFramePr>
          <p:nvPr>
            <p:extLst>
              <p:ext uri="{D42A27DB-BD31-4B8C-83A1-F6EECF244321}">
                <p14:modId xmlns:p14="http://schemas.microsoft.com/office/powerpoint/2010/main" val="1864301205"/>
              </p:ext>
            </p:extLst>
          </p:nvPr>
        </p:nvGraphicFramePr>
        <p:xfrm>
          <a:off x="6475412" y="1545738"/>
          <a:ext cx="3581401" cy="1896036"/>
        </p:xfrm>
        <a:graphic>
          <a:graphicData uri="http://schemas.openxmlformats.org/drawingml/2006/table">
            <a:tbl>
              <a:tblPr/>
              <a:tblGrid>
                <a:gridCol w="990249">
                  <a:extLst>
                    <a:ext uri="{9D8B030D-6E8A-4147-A177-3AD203B41FA5}">
                      <a16:colId xmlns:a16="http://schemas.microsoft.com/office/drawing/2014/main" val="3341483244"/>
                    </a:ext>
                  </a:extLst>
                </a:gridCol>
                <a:gridCol w="1171795">
                  <a:extLst>
                    <a:ext uri="{9D8B030D-6E8A-4147-A177-3AD203B41FA5}">
                      <a16:colId xmlns:a16="http://schemas.microsoft.com/office/drawing/2014/main" val="3044493147"/>
                    </a:ext>
                  </a:extLst>
                </a:gridCol>
                <a:gridCol w="1419357">
                  <a:extLst>
                    <a:ext uri="{9D8B030D-6E8A-4147-A177-3AD203B41FA5}">
                      <a16:colId xmlns:a16="http://schemas.microsoft.com/office/drawing/2014/main" val="2670996445"/>
                    </a:ext>
                  </a:extLst>
                </a:gridCol>
              </a:tblGrid>
              <a:tr h="316006">
                <a:tc>
                  <a:txBody>
                    <a:bodyPr/>
                    <a:lstStyle/>
                    <a:p>
                      <a:pPr algn="ctr" fontAlgn="t"/>
                      <a:r>
                        <a:rPr lang="en-US" sz="1400" b="1" i="0" u="none" strike="noStrike" dirty="0">
                          <a:solidFill>
                            <a:srgbClr val="000000"/>
                          </a:solidFill>
                          <a:effectLst/>
                          <a:latin typeface="Calibri" panose="020F0502020204030204" pitchFamily="34" charset="0"/>
                        </a:rPr>
                        <a:t>Score group</a:t>
                      </a: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rgbClr val="000000"/>
                          </a:solidFill>
                          <a:effectLst/>
                          <a:latin typeface="Calibri" panose="020F0502020204030204" pitchFamily="34" charset="0"/>
                        </a:rPr>
                        <a:t>No Thresholds</a:t>
                      </a: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rgbClr val="000000"/>
                          </a:solidFill>
                          <a:effectLst/>
                          <a:latin typeface="Calibri" panose="020F0502020204030204" pitchFamily="34" charset="0"/>
                        </a:rPr>
                        <a:t>Thresholds</a:t>
                      </a: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086933"/>
                  </a:ext>
                </a:extLst>
              </a:tr>
              <a:tr h="316006">
                <a:tc>
                  <a:txBody>
                    <a:bodyPr/>
                    <a:lstStyle/>
                    <a:p>
                      <a:pPr algn="ctr" fontAlgn="b"/>
                      <a:r>
                        <a:rPr lang="en-US" sz="1400" b="0" i="0" u="none" strike="noStrike" dirty="0">
                          <a:solidFill>
                            <a:srgbClr val="000000"/>
                          </a:solidFill>
                          <a:effectLst/>
                          <a:latin typeface="Calibri" panose="020F0502020204030204" pitchFamily="34" charset="0"/>
                        </a:rPr>
                        <a:t>90–100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28.13%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35.29%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20635843"/>
                  </a:ext>
                </a:extLst>
              </a:tr>
              <a:tr h="316006">
                <a:tc>
                  <a:txBody>
                    <a:bodyPr/>
                    <a:lstStyle/>
                    <a:p>
                      <a:pPr algn="ctr" fontAlgn="b"/>
                      <a:r>
                        <a:rPr lang="en-US" sz="1400" b="0" i="0" u="none" strike="noStrike" dirty="0">
                          <a:solidFill>
                            <a:srgbClr val="000000"/>
                          </a:solidFill>
                          <a:effectLst/>
                          <a:latin typeface="Calibri" panose="020F0502020204030204" pitchFamily="34" charset="0"/>
                        </a:rPr>
                        <a:t>80–&lt;90</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12.50%</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5.88%</a:t>
                      </a:r>
                    </a:p>
                  </a:txBody>
                  <a:tcPr marL="9525" marR="9525" marT="9525" marB="0" anchor="b">
                    <a:lnL>
                      <a:noFill/>
                    </a:lnL>
                    <a:lnR>
                      <a:noFill/>
                    </a:lnR>
                    <a:lnT>
                      <a:noFill/>
                    </a:lnT>
                    <a:lnB>
                      <a:noFill/>
                    </a:lnB>
                  </a:tcPr>
                </a:tc>
                <a:extLst>
                  <a:ext uri="{0D108BD9-81ED-4DB2-BD59-A6C34878D82A}">
                    <a16:rowId xmlns:a16="http://schemas.microsoft.com/office/drawing/2014/main" val="4150689688"/>
                  </a:ext>
                </a:extLst>
              </a:tr>
              <a:tr h="316006">
                <a:tc>
                  <a:txBody>
                    <a:bodyPr/>
                    <a:lstStyle/>
                    <a:p>
                      <a:pPr algn="ctr" fontAlgn="b"/>
                      <a:r>
                        <a:rPr lang="en-US" sz="1400" b="0" i="0" u="none" strike="noStrike" dirty="0">
                          <a:solidFill>
                            <a:srgbClr val="000000"/>
                          </a:solidFill>
                          <a:effectLst/>
                          <a:latin typeface="Calibri" panose="020F0502020204030204" pitchFamily="34" charset="0"/>
                        </a:rPr>
                        <a:t>70–&lt;80</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3.13%</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5.88%</a:t>
                      </a:r>
                    </a:p>
                  </a:txBody>
                  <a:tcPr marL="9525" marR="9525" marT="9525" marB="0" anchor="b">
                    <a:lnL>
                      <a:noFill/>
                    </a:lnL>
                    <a:lnR>
                      <a:noFill/>
                    </a:lnR>
                    <a:lnT>
                      <a:noFill/>
                    </a:lnT>
                    <a:lnB>
                      <a:noFill/>
                    </a:lnB>
                  </a:tcPr>
                </a:tc>
                <a:extLst>
                  <a:ext uri="{0D108BD9-81ED-4DB2-BD59-A6C34878D82A}">
                    <a16:rowId xmlns:a16="http://schemas.microsoft.com/office/drawing/2014/main" val="3164705812"/>
                  </a:ext>
                </a:extLst>
              </a:tr>
              <a:tr h="316006">
                <a:tc>
                  <a:txBody>
                    <a:bodyPr/>
                    <a:lstStyle/>
                    <a:p>
                      <a:pPr algn="ctr" fontAlgn="b"/>
                      <a:r>
                        <a:rPr lang="en-US" sz="1400" b="0" i="0" u="none" strike="noStrike" dirty="0">
                          <a:solidFill>
                            <a:srgbClr val="000000"/>
                          </a:solidFill>
                          <a:effectLst/>
                          <a:latin typeface="Calibri" panose="020F0502020204030204" pitchFamily="34" charset="0"/>
                        </a:rPr>
                        <a:t>60–&lt;70</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12.50%</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14.71%</a:t>
                      </a:r>
                    </a:p>
                  </a:txBody>
                  <a:tcPr marL="9525" marR="9525" marT="9525" marB="0" anchor="b">
                    <a:lnL>
                      <a:noFill/>
                    </a:lnL>
                    <a:lnR>
                      <a:noFill/>
                    </a:lnR>
                    <a:lnT>
                      <a:noFill/>
                    </a:lnT>
                    <a:lnB>
                      <a:noFill/>
                    </a:lnB>
                  </a:tcPr>
                </a:tc>
                <a:extLst>
                  <a:ext uri="{0D108BD9-81ED-4DB2-BD59-A6C34878D82A}">
                    <a16:rowId xmlns:a16="http://schemas.microsoft.com/office/drawing/2014/main" val="180508581"/>
                  </a:ext>
                </a:extLst>
              </a:tr>
              <a:tr h="316006">
                <a:tc>
                  <a:txBody>
                    <a:bodyPr/>
                    <a:lstStyle/>
                    <a:p>
                      <a:pPr algn="ctr" fontAlgn="b"/>
                      <a:r>
                        <a:rPr lang="en-US" sz="1400" b="0" i="0" u="none" strike="noStrike" dirty="0">
                          <a:solidFill>
                            <a:srgbClr val="000000"/>
                          </a:solidFill>
                          <a:effectLst/>
                          <a:latin typeface="Calibri" panose="020F0502020204030204" pitchFamily="34" charset="0"/>
                        </a:rPr>
                        <a:t>&lt;60</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43.75%</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panose="020F0502020204030204" pitchFamily="34" charset="0"/>
                        </a:rPr>
                        <a:t>38.24%</a:t>
                      </a:r>
                    </a:p>
                  </a:txBody>
                  <a:tcPr marL="9525" marR="9525" marT="9525" marB="0" anchor="b">
                    <a:lnL>
                      <a:noFill/>
                    </a:lnL>
                    <a:lnR>
                      <a:noFill/>
                    </a:lnR>
                    <a:lnT>
                      <a:noFill/>
                    </a:lnT>
                    <a:lnB>
                      <a:noFill/>
                    </a:lnB>
                  </a:tcPr>
                </a:tc>
                <a:extLst>
                  <a:ext uri="{0D108BD9-81ED-4DB2-BD59-A6C34878D82A}">
                    <a16:rowId xmlns:a16="http://schemas.microsoft.com/office/drawing/2014/main" val="465369720"/>
                  </a:ext>
                </a:extLst>
              </a:tr>
            </a:tbl>
          </a:graphicData>
        </a:graphic>
      </p:graphicFrame>
      <p:graphicFrame>
        <p:nvGraphicFramePr>
          <p:cNvPr id="8" name="Table 7">
            <a:extLst>
              <a:ext uri="{FF2B5EF4-FFF2-40B4-BE49-F238E27FC236}">
                <a16:creationId xmlns:a16="http://schemas.microsoft.com/office/drawing/2014/main" id="{3B41BB66-531C-487A-A3A4-0B9BE9D1A240}"/>
              </a:ext>
            </a:extLst>
          </p:cNvPr>
          <p:cNvGraphicFramePr>
            <a:graphicFrameLocks noGrp="1"/>
          </p:cNvGraphicFramePr>
          <p:nvPr>
            <p:extLst>
              <p:ext uri="{D42A27DB-BD31-4B8C-83A1-F6EECF244321}">
                <p14:modId xmlns:p14="http://schemas.microsoft.com/office/powerpoint/2010/main" val="2839077541"/>
              </p:ext>
            </p:extLst>
          </p:nvPr>
        </p:nvGraphicFramePr>
        <p:xfrm>
          <a:off x="6475412" y="3730213"/>
          <a:ext cx="3581400" cy="2209800"/>
        </p:xfrm>
        <a:graphic>
          <a:graphicData uri="http://schemas.openxmlformats.org/drawingml/2006/table">
            <a:tbl>
              <a:tblPr/>
              <a:tblGrid>
                <a:gridCol w="990249">
                  <a:extLst>
                    <a:ext uri="{9D8B030D-6E8A-4147-A177-3AD203B41FA5}">
                      <a16:colId xmlns:a16="http://schemas.microsoft.com/office/drawing/2014/main" val="3985817681"/>
                    </a:ext>
                  </a:extLst>
                </a:gridCol>
                <a:gridCol w="1171795">
                  <a:extLst>
                    <a:ext uri="{9D8B030D-6E8A-4147-A177-3AD203B41FA5}">
                      <a16:colId xmlns:a16="http://schemas.microsoft.com/office/drawing/2014/main" val="466997309"/>
                    </a:ext>
                  </a:extLst>
                </a:gridCol>
                <a:gridCol w="1419356">
                  <a:extLst>
                    <a:ext uri="{9D8B030D-6E8A-4147-A177-3AD203B41FA5}">
                      <a16:colId xmlns:a16="http://schemas.microsoft.com/office/drawing/2014/main" val="82863920"/>
                    </a:ext>
                  </a:extLst>
                </a:gridCol>
              </a:tblGrid>
              <a:tr h="276225">
                <a:tc>
                  <a:txBody>
                    <a:bodyPr/>
                    <a:lstStyle/>
                    <a:p>
                      <a:pPr algn="ctr" fontAlgn="t"/>
                      <a:r>
                        <a:rPr lang="en-US" sz="1400" b="1" i="0" u="none" strike="noStrike" dirty="0">
                          <a:solidFill>
                            <a:srgbClr val="000000"/>
                          </a:solidFill>
                          <a:effectLst/>
                          <a:latin typeface="Calibri" panose="020F0502020204030204" pitchFamily="34" charset="0"/>
                        </a:rPr>
                        <a:t>Statistic</a:t>
                      </a: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rgbClr val="000000"/>
                          </a:solidFill>
                          <a:effectLst/>
                          <a:latin typeface="Calibri" panose="020F0502020204030204" pitchFamily="34" charset="0"/>
                        </a:rPr>
                        <a:t>No Thresholds</a:t>
                      </a: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rgbClr val="000000"/>
                          </a:solidFill>
                          <a:effectLst/>
                          <a:latin typeface="Calibri" panose="020F0502020204030204" pitchFamily="34" charset="0"/>
                        </a:rPr>
                        <a:t>Thresholds</a:t>
                      </a: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818000"/>
                  </a:ext>
                </a:extLst>
              </a:tr>
              <a:tr h="276225">
                <a:tc>
                  <a:txBody>
                    <a:bodyPr/>
                    <a:lstStyle/>
                    <a:p>
                      <a:pPr algn="l" fontAlgn="b"/>
                      <a:r>
                        <a:rPr lang="en-US" sz="1400" b="0" i="0" u="none" strike="noStrike" dirty="0">
                          <a:solidFill>
                            <a:srgbClr val="000000"/>
                          </a:solidFill>
                          <a:effectLst/>
                          <a:latin typeface="Calibri" panose="020F0502020204030204" pitchFamily="34" charset="0"/>
                        </a:rPr>
                        <a:t>N</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dirty="0">
                          <a:solidFill>
                            <a:srgbClr val="000000"/>
                          </a:solidFill>
                          <a:effectLst/>
                          <a:latin typeface="Calibri" panose="020F0502020204030204" pitchFamily="34" charset="0"/>
                        </a:rPr>
                        <a:t>32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dirty="0">
                          <a:solidFill>
                            <a:srgbClr val="000000"/>
                          </a:solidFill>
                          <a:effectLst/>
                          <a:latin typeface="Calibri" panose="020F0502020204030204" pitchFamily="34" charset="0"/>
                        </a:rPr>
                        <a:t>34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52220916"/>
                  </a:ext>
                </a:extLst>
              </a:tr>
              <a:tr h="276225">
                <a:tc>
                  <a:txBody>
                    <a:bodyPr/>
                    <a:lstStyle/>
                    <a:p>
                      <a:pPr algn="l" fontAlgn="b"/>
                      <a:r>
                        <a:rPr lang="en-US" sz="1400" b="0" i="0" u="none" strike="noStrike" dirty="0">
                          <a:solidFill>
                            <a:srgbClr val="000000"/>
                          </a:solidFill>
                          <a:effectLst/>
                          <a:latin typeface="Calibri" panose="020F0502020204030204" pitchFamily="34" charset="0"/>
                        </a:rPr>
                        <a:t>Mean</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0.654</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0.693</a:t>
                      </a:r>
                    </a:p>
                  </a:txBody>
                  <a:tcPr marL="9525" marR="9525" marT="9525" marB="0" anchor="b">
                    <a:lnL>
                      <a:noFill/>
                    </a:lnL>
                    <a:lnR>
                      <a:noFill/>
                    </a:lnR>
                    <a:lnT>
                      <a:noFill/>
                    </a:lnT>
                    <a:lnB>
                      <a:noFill/>
                    </a:lnB>
                  </a:tcPr>
                </a:tc>
                <a:extLst>
                  <a:ext uri="{0D108BD9-81ED-4DB2-BD59-A6C34878D82A}">
                    <a16:rowId xmlns:a16="http://schemas.microsoft.com/office/drawing/2014/main" val="632906479"/>
                  </a:ext>
                </a:extLst>
              </a:tr>
              <a:tr h="276225">
                <a:tc>
                  <a:txBody>
                    <a:bodyPr/>
                    <a:lstStyle/>
                    <a:p>
                      <a:pPr algn="l" fontAlgn="b"/>
                      <a:r>
                        <a:rPr lang="en-US" sz="1400" b="0" i="0" u="none" strike="noStrike" dirty="0">
                          <a:solidFill>
                            <a:srgbClr val="000000"/>
                          </a:solidFill>
                          <a:effectLst/>
                          <a:latin typeface="Calibri" panose="020F0502020204030204" pitchFamily="34" charset="0"/>
                        </a:rPr>
                        <a:t>Median</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0.625</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0.688</a:t>
                      </a:r>
                    </a:p>
                  </a:txBody>
                  <a:tcPr marL="9525" marR="9525" marT="9525" marB="0" anchor="b">
                    <a:lnL>
                      <a:noFill/>
                    </a:lnL>
                    <a:lnR>
                      <a:noFill/>
                    </a:lnR>
                    <a:lnT>
                      <a:noFill/>
                    </a:lnT>
                    <a:lnB>
                      <a:noFill/>
                    </a:lnB>
                  </a:tcPr>
                </a:tc>
                <a:extLst>
                  <a:ext uri="{0D108BD9-81ED-4DB2-BD59-A6C34878D82A}">
                    <a16:rowId xmlns:a16="http://schemas.microsoft.com/office/drawing/2014/main" val="333176534"/>
                  </a:ext>
                </a:extLst>
              </a:tr>
              <a:tr h="276225">
                <a:tc>
                  <a:txBody>
                    <a:bodyPr/>
                    <a:lstStyle/>
                    <a:p>
                      <a:pPr algn="l" fontAlgn="b"/>
                      <a:r>
                        <a:rPr lang="en-US" sz="1400" b="0" i="0" u="none" strike="noStrike" dirty="0">
                          <a:solidFill>
                            <a:srgbClr val="000000"/>
                          </a:solidFill>
                          <a:effectLst/>
                          <a:latin typeface="Calibri" panose="020F0502020204030204" pitchFamily="34" charset="0"/>
                        </a:rPr>
                        <a:t>Std Dev</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0.293</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0.279</a:t>
                      </a:r>
                    </a:p>
                  </a:txBody>
                  <a:tcPr marL="9525" marR="9525" marT="9525" marB="0" anchor="b">
                    <a:lnL>
                      <a:noFill/>
                    </a:lnL>
                    <a:lnR>
                      <a:noFill/>
                    </a:lnR>
                    <a:lnT>
                      <a:noFill/>
                    </a:lnT>
                    <a:lnB>
                      <a:noFill/>
                    </a:lnB>
                  </a:tcPr>
                </a:tc>
                <a:extLst>
                  <a:ext uri="{0D108BD9-81ED-4DB2-BD59-A6C34878D82A}">
                    <a16:rowId xmlns:a16="http://schemas.microsoft.com/office/drawing/2014/main" val="920662494"/>
                  </a:ext>
                </a:extLst>
              </a:tr>
              <a:tr h="276225">
                <a:tc>
                  <a:txBody>
                    <a:bodyPr/>
                    <a:lstStyle/>
                    <a:p>
                      <a:pPr algn="l" fontAlgn="b"/>
                      <a:r>
                        <a:rPr lang="en-US" sz="1400" b="0" i="0" u="none" strike="noStrike" dirty="0">
                          <a:solidFill>
                            <a:srgbClr val="000000"/>
                          </a:solidFill>
                          <a:effectLst/>
                          <a:latin typeface="Calibri" panose="020F0502020204030204" pitchFamily="34" charset="0"/>
                        </a:rPr>
                        <a:t>Skewness</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-0.473</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-0.697</a:t>
                      </a:r>
                    </a:p>
                  </a:txBody>
                  <a:tcPr marL="9525" marR="9525" marT="9525" marB="0" anchor="b">
                    <a:lnL>
                      <a:noFill/>
                    </a:lnL>
                    <a:lnR>
                      <a:noFill/>
                    </a:lnR>
                    <a:lnT>
                      <a:noFill/>
                    </a:lnT>
                    <a:lnB>
                      <a:noFill/>
                    </a:lnB>
                  </a:tcPr>
                </a:tc>
                <a:extLst>
                  <a:ext uri="{0D108BD9-81ED-4DB2-BD59-A6C34878D82A}">
                    <a16:rowId xmlns:a16="http://schemas.microsoft.com/office/drawing/2014/main" val="1965239660"/>
                  </a:ext>
                </a:extLst>
              </a:tr>
              <a:tr h="276225">
                <a:tc>
                  <a:txBody>
                    <a:bodyPr/>
                    <a:lstStyle/>
                    <a:p>
                      <a:pPr algn="l" fontAlgn="b"/>
                      <a:r>
                        <a:rPr lang="en-US" sz="1400" b="0" i="0" u="none" strike="noStrike" dirty="0">
                          <a:solidFill>
                            <a:srgbClr val="000000"/>
                          </a:solidFill>
                          <a:effectLst/>
                          <a:latin typeface="Calibri" panose="020F0502020204030204" pitchFamily="34" charset="0"/>
                        </a:rPr>
                        <a:t>Min</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extLst>
                  <a:ext uri="{0D108BD9-81ED-4DB2-BD59-A6C34878D82A}">
                    <a16:rowId xmlns:a16="http://schemas.microsoft.com/office/drawing/2014/main" val="3093493988"/>
                  </a:ext>
                </a:extLst>
              </a:tr>
              <a:tr h="276225">
                <a:tc>
                  <a:txBody>
                    <a:bodyPr/>
                    <a:lstStyle/>
                    <a:p>
                      <a:pPr algn="l" fontAlgn="b"/>
                      <a:r>
                        <a:rPr lang="en-US" sz="1400" b="0" i="0" u="none" strike="noStrike" dirty="0">
                          <a:solidFill>
                            <a:srgbClr val="000000"/>
                          </a:solidFill>
                          <a:effectLst/>
                          <a:latin typeface="Calibri" panose="020F0502020204030204" pitchFamily="34" charset="0"/>
                        </a:rPr>
                        <a:t>Max</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extLst>
                  <a:ext uri="{0D108BD9-81ED-4DB2-BD59-A6C34878D82A}">
                    <a16:rowId xmlns:a16="http://schemas.microsoft.com/office/drawing/2014/main" val="4246187617"/>
                  </a:ext>
                </a:extLst>
              </a:tr>
            </a:tbl>
          </a:graphicData>
        </a:graphic>
      </p:graphicFrame>
    </p:spTree>
    <p:extLst>
      <p:ext uri="{BB962C8B-B14F-4D97-AF65-F5344CB8AC3E}">
        <p14:creationId xmlns:p14="http://schemas.microsoft.com/office/powerpoint/2010/main" val="352761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F5F3-7062-534D-2C25-6DFCBA50E3CF}"/>
              </a:ext>
            </a:extLst>
          </p:cNvPr>
          <p:cNvSpPr>
            <a:spLocks noGrp="1"/>
          </p:cNvSpPr>
          <p:nvPr>
            <p:ph type="title"/>
          </p:nvPr>
        </p:nvSpPr>
        <p:spPr>
          <a:xfrm>
            <a:off x="608012" y="-228600"/>
            <a:ext cx="10512862" cy="1325218"/>
          </a:xfrm>
        </p:spPr>
        <p:txBody>
          <a:bodyPr/>
          <a:lstStyle/>
          <a:p>
            <a:r>
              <a:rPr lang="en-US" dirty="0"/>
              <a:t>Scoreboard for Excel</a:t>
            </a:r>
          </a:p>
        </p:txBody>
      </p:sp>
      <p:sp>
        <p:nvSpPr>
          <p:cNvPr id="3" name="Content Placeholder 2">
            <a:extLst>
              <a:ext uri="{FF2B5EF4-FFF2-40B4-BE49-F238E27FC236}">
                <a16:creationId xmlns:a16="http://schemas.microsoft.com/office/drawing/2014/main" id="{5744359D-5B78-03F1-A8BA-C462ED57E76E}"/>
              </a:ext>
            </a:extLst>
          </p:cNvPr>
          <p:cNvSpPr>
            <a:spLocks noGrp="1"/>
          </p:cNvSpPr>
          <p:nvPr>
            <p:ph idx="1"/>
          </p:nvPr>
        </p:nvSpPr>
        <p:spPr>
          <a:xfrm>
            <a:off x="455612" y="1295400"/>
            <a:ext cx="9829800" cy="2574198"/>
          </a:xfrm>
        </p:spPr>
        <p:txBody>
          <a:bodyPr>
            <a:normAutofit lnSpcReduction="10000"/>
          </a:bodyPr>
          <a:lstStyle/>
          <a:p>
            <a:r>
              <a:rPr lang="en-US" dirty="0"/>
              <a:t>Students who received immediate feedback:</a:t>
            </a:r>
          </a:p>
          <a:p>
            <a:pPr lvl="1"/>
            <a:r>
              <a:rPr lang="en-US" dirty="0"/>
              <a:t>Had higher levels of intrinsic motivation</a:t>
            </a:r>
          </a:p>
          <a:p>
            <a:pPr lvl="1"/>
            <a:r>
              <a:rPr lang="en-US" dirty="0"/>
              <a:t>Were more likely to fix incorrect attempts </a:t>
            </a:r>
          </a:p>
          <a:p>
            <a:pPr lvl="1"/>
            <a:r>
              <a:rPr lang="en-US" dirty="0"/>
              <a:t>Received higher grades on assignments </a:t>
            </a:r>
          </a:p>
          <a:p>
            <a:pPr lvl="1"/>
            <a:r>
              <a:rPr lang="en-US" dirty="0"/>
              <a:t>Felt they knew the material better and were less stressed</a:t>
            </a:r>
          </a:p>
          <a:p>
            <a:pPr lvl="1"/>
            <a:r>
              <a:rPr lang="en-US" dirty="0"/>
              <a:t>Did not spend more time on the assignment</a:t>
            </a:r>
          </a:p>
          <a:p>
            <a:pPr lvl="1"/>
            <a:r>
              <a:rPr lang="en-US" sz="1699" i="1" dirty="0"/>
              <a:t>Sasmaz, Frost, Gordon, Kenyo, Matta &amp; Raisch (2025)</a:t>
            </a:r>
          </a:p>
          <a:p>
            <a:endParaRPr lang="en-US" dirty="0"/>
          </a:p>
          <a:p>
            <a:endParaRPr lang="en-US" dirty="0"/>
          </a:p>
          <a:p>
            <a:endParaRPr lang="en-US" dirty="0"/>
          </a:p>
          <a:p>
            <a:endParaRPr lang="en-US" dirty="0"/>
          </a:p>
          <a:p>
            <a:endParaRPr lang="en-US" dirty="0"/>
          </a:p>
        </p:txBody>
      </p:sp>
      <p:pic>
        <p:nvPicPr>
          <p:cNvPr id="5" name="Content Placeholder 4" descr="A screenshot of a spreadsheet&#10;&#10;Description automatically generated">
            <a:extLst>
              <a:ext uri="{FF2B5EF4-FFF2-40B4-BE49-F238E27FC236}">
                <a16:creationId xmlns:a16="http://schemas.microsoft.com/office/drawing/2014/main" id="{77E012B0-1403-CAA0-2ED8-3BCD017D7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012" y="3869598"/>
            <a:ext cx="8276815" cy="2794009"/>
          </a:xfrm>
          <a:prstGeom prst="rect">
            <a:avLst/>
          </a:prstGeom>
          <a:ln w="12700">
            <a:solidFill>
              <a:schemeClr val="tx1"/>
            </a:solidFill>
          </a:ln>
        </p:spPr>
      </p:pic>
    </p:spTree>
    <p:extLst>
      <p:ext uri="{BB962C8B-B14F-4D97-AF65-F5344CB8AC3E}">
        <p14:creationId xmlns:p14="http://schemas.microsoft.com/office/powerpoint/2010/main" val="42276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60E4-809E-432D-9008-4E2FA624BC1C}"/>
              </a:ext>
            </a:extLst>
          </p:cNvPr>
          <p:cNvSpPr>
            <a:spLocks noGrp="1"/>
          </p:cNvSpPr>
          <p:nvPr>
            <p:ph type="title"/>
          </p:nvPr>
        </p:nvSpPr>
        <p:spPr>
          <a:xfrm>
            <a:off x="695175" y="76200"/>
            <a:ext cx="9285437" cy="762000"/>
          </a:xfrm>
        </p:spPr>
        <p:txBody>
          <a:bodyPr>
            <a:normAutofit fontScale="90000"/>
          </a:bodyPr>
          <a:lstStyle/>
          <a:p>
            <a:r>
              <a:rPr lang="en-US" dirty="0"/>
              <a:t>Survey Correlations: Likert Q’s and Exam Average</a:t>
            </a:r>
          </a:p>
        </p:txBody>
      </p:sp>
      <p:graphicFrame>
        <p:nvGraphicFramePr>
          <p:cNvPr id="4" name="Content Placeholder 3">
            <a:extLst>
              <a:ext uri="{FF2B5EF4-FFF2-40B4-BE49-F238E27FC236}">
                <a16:creationId xmlns:a16="http://schemas.microsoft.com/office/drawing/2014/main" id="{CEF1C304-7275-44E7-A50A-53CEA6029D9B}"/>
              </a:ext>
            </a:extLst>
          </p:cNvPr>
          <p:cNvGraphicFramePr>
            <a:graphicFrameLocks noGrp="1"/>
          </p:cNvGraphicFramePr>
          <p:nvPr>
            <p:ph idx="1"/>
            <p:extLst>
              <p:ext uri="{D42A27DB-BD31-4B8C-83A1-F6EECF244321}">
                <p14:modId xmlns:p14="http://schemas.microsoft.com/office/powerpoint/2010/main" val="17888558"/>
              </p:ext>
            </p:extLst>
          </p:nvPr>
        </p:nvGraphicFramePr>
        <p:xfrm>
          <a:off x="531812" y="1524000"/>
          <a:ext cx="10210801" cy="3276595"/>
        </p:xfrm>
        <a:graphic>
          <a:graphicData uri="http://schemas.openxmlformats.org/drawingml/2006/table">
            <a:tbl>
              <a:tblPr/>
              <a:tblGrid>
                <a:gridCol w="4419600">
                  <a:extLst>
                    <a:ext uri="{9D8B030D-6E8A-4147-A177-3AD203B41FA5}">
                      <a16:colId xmlns:a16="http://schemas.microsoft.com/office/drawing/2014/main" val="845358679"/>
                    </a:ext>
                  </a:extLst>
                </a:gridCol>
                <a:gridCol w="1905000">
                  <a:extLst>
                    <a:ext uri="{9D8B030D-6E8A-4147-A177-3AD203B41FA5}">
                      <a16:colId xmlns:a16="http://schemas.microsoft.com/office/drawing/2014/main" val="2109947024"/>
                    </a:ext>
                  </a:extLst>
                </a:gridCol>
                <a:gridCol w="1676400">
                  <a:extLst>
                    <a:ext uri="{9D8B030D-6E8A-4147-A177-3AD203B41FA5}">
                      <a16:colId xmlns:a16="http://schemas.microsoft.com/office/drawing/2014/main" val="2350164038"/>
                    </a:ext>
                  </a:extLst>
                </a:gridCol>
                <a:gridCol w="1143000">
                  <a:extLst>
                    <a:ext uri="{9D8B030D-6E8A-4147-A177-3AD203B41FA5}">
                      <a16:colId xmlns:a16="http://schemas.microsoft.com/office/drawing/2014/main" val="835182814"/>
                    </a:ext>
                  </a:extLst>
                </a:gridCol>
                <a:gridCol w="1066801">
                  <a:extLst>
                    <a:ext uri="{9D8B030D-6E8A-4147-A177-3AD203B41FA5}">
                      <a16:colId xmlns:a16="http://schemas.microsoft.com/office/drawing/2014/main" val="2050183304"/>
                    </a:ext>
                  </a:extLst>
                </a:gridCol>
              </a:tblGrid>
              <a:tr h="392406">
                <a:tc>
                  <a:txBody>
                    <a:bodyPr/>
                    <a:lstStyle/>
                    <a:p>
                      <a:pPr algn="ctr" fontAlgn="b"/>
                      <a:r>
                        <a:rPr lang="en-US" sz="1600" b="1" i="0" u="none" strike="noStrike" dirty="0">
                          <a:solidFill>
                            <a:srgbClr val="000000"/>
                          </a:solidFill>
                          <a:effectLst/>
                          <a:latin typeface="Calibri" panose="020F0502020204030204" pitchFamily="34" charset="0"/>
                        </a:rPr>
                        <a:t>Question</a:t>
                      </a:r>
                    </a:p>
                  </a:txBody>
                  <a:tcPr marL="4563" marR="4563" marT="45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Rho (No Threshold)</a:t>
                      </a:r>
                    </a:p>
                  </a:txBody>
                  <a:tcPr marL="4563" marR="4563" marT="45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Rho (Threshold)</a:t>
                      </a:r>
                    </a:p>
                  </a:txBody>
                  <a:tcPr marL="4563" marR="4563" marT="45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Fisher r-to-z</a:t>
                      </a:r>
                    </a:p>
                  </a:txBody>
                  <a:tcPr marL="4563" marR="4563" marT="456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p (one tail)</a:t>
                      </a:r>
                    </a:p>
                  </a:txBody>
                  <a:tcPr marL="4563" marR="4563" marT="4563"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4254460"/>
                  </a:ext>
                </a:extLst>
              </a:tr>
              <a:tr h="392406">
                <a:tc>
                  <a:txBody>
                    <a:bodyPr/>
                    <a:lstStyle/>
                    <a:p>
                      <a:pPr algn="l" fontAlgn="b"/>
                      <a:r>
                        <a:rPr lang="en-US" sz="1600" b="0" i="0" u="none" strike="noStrike" dirty="0">
                          <a:solidFill>
                            <a:srgbClr val="000000"/>
                          </a:solidFill>
                          <a:effectLst/>
                          <a:latin typeface="Calibri" panose="020F0502020204030204" pitchFamily="34" charset="0"/>
                        </a:rPr>
                        <a:t>Understand course  material </a:t>
                      </a:r>
                    </a:p>
                  </a:txBody>
                  <a:tcPr marL="4563" marR="4563" marT="45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0.101</a:t>
                      </a:r>
                    </a:p>
                  </a:txBody>
                  <a:tcPr marL="4563" marR="4563" marT="45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0.642</a:t>
                      </a:r>
                    </a:p>
                  </a:txBody>
                  <a:tcPr marL="4563" marR="4563" marT="45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2.509</a:t>
                      </a:r>
                    </a:p>
                  </a:txBody>
                  <a:tcPr marL="4563" marR="4563" marT="45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0.006</a:t>
                      </a:r>
                    </a:p>
                  </a:txBody>
                  <a:tcPr marL="4563" marR="4563" marT="4563"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63991801"/>
                  </a:ext>
                </a:extLst>
              </a:tr>
              <a:tr h="529753">
                <a:tc>
                  <a:txBody>
                    <a:bodyPr/>
                    <a:lstStyle/>
                    <a:p>
                      <a:pPr algn="l" fontAlgn="b"/>
                      <a:r>
                        <a:rPr lang="en-US" sz="1600" b="0" i="0" u="none" strike="noStrike" dirty="0">
                          <a:solidFill>
                            <a:srgbClr val="000000"/>
                          </a:solidFill>
                          <a:effectLst/>
                          <a:latin typeface="Calibri" panose="020F0502020204030204" pitchFamily="34" charset="0"/>
                        </a:rPr>
                        <a:t>Confidence in your learning ability </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0.139</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0.488</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1.495</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0.067</a:t>
                      </a:r>
                    </a:p>
                  </a:txBody>
                  <a:tcPr marL="4563" marR="4563" marT="4563" marB="0" anchor="b">
                    <a:lnL>
                      <a:noFill/>
                    </a:lnL>
                    <a:lnR>
                      <a:noFill/>
                    </a:lnR>
                    <a:lnT>
                      <a:noFill/>
                    </a:lnT>
                    <a:lnB>
                      <a:noFill/>
                    </a:lnB>
                  </a:tcPr>
                </a:tc>
                <a:extLst>
                  <a:ext uri="{0D108BD9-81ED-4DB2-BD59-A6C34878D82A}">
                    <a16:rowId xmlns:a16="http://schemas.microsoft.com/office/drawing/2014/main" val="3506330562"/>
                  </a:ext>
                </a:extLst>
              </a:tr>
              <a:tr h="392406">
                <a:tc>
                  <a:txBody>
                    <a:bodyPr/>
                    <a:lstStyle/>
                    <a:p>
                      <a:pPr algn="l" fontAlgn="b"/>
                      <a:r>
                        <a:rPr lang="en-US" sz="1600" b="0" i="0" u="none" strike="noStrike" dirty="0">
                          <a:solidFill>
                            <a:srgbClr val="000000"/>
                          </a:solidFill>
                          <a:effectLst/>
                          <a:latin typeface="Calibri" panose="020F0502020204030204" pitchFamily="34" charset="0"/>
                        </a:rPr>
                        <a:t>Improve critical thinking skills </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0.114</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0.447</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1.393</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0.082</a:t>
                      </a:r>
                    </a:p>
                  </a:txBody>
                  <a:tcPr marL="4563" marR="4563" marT="4563" marB="0" anchor="b">
                    <a:lnL>
                      <a:noFill/>
                    </a:lnL>
                    <a:lnR>
                      <a:noFill/>
                    </a:lnR>
                    <a:lnT>
                      <a:noFill/>
                    </a:lnT>
                    <a:lnB>
                      <a:noFill/>
                    </a:lnB>
                  </a:tcPr>
                </a:tc>
                <a:extLst>
                  <a:ext uri="{0D108BD9-81ED-4DB2-BD59-A6C34878D82A}">
                    <a16:rowId xmlns:a16="http://schemas.microsoft.com/office/drawing/2014/main" val="2082161899"/>
                  </a:ext>
                </a:extLst>
              </a:tr>
              <a:tr h="392406">
                <a:tc>
                  <a:txBody>
                    <a:bodyPr/>
                    <a:lstStyle/>
                    <a:p>
                      <a:pPr algn="l" fontAlgn="b"/>
                      <a:r>
                        <a:rPr lang="en-US" sz="1600" b="0" i="0" u="none" strike="noStrike" dirty="0">
                          <a:solidFill>
                            <a:srgbClr val="000000"/>
                          </a:solidFill>
                          <a:effectLst/>
                          <a:latin typeface="Calibri" panose="020F0502020204030204" pitchFamily="34" charset="0"/>
                        </a:rPr>
                        <a:t>Reducing academic stress or anxiety </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0.005</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0.372</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1.463</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0.072</a:t>
                      </a:r>
                    </a:p>
                  </a:txBody>
                  <a:tcPr marL="4563" marR="4563" marT="4563" marB="0" anchor="b">
                    <a:lnL>
                      <a:noFill/>
                    </a:lnL>
                    <a:lnR>
                      <a:noFill/>
                    </a:lnR>
                    <a:lnT>
                      <a:noFill/>
                    </a:lnT>
                    <a:lnB>
                      <a:noFill/>
                    </a:lnB>
                  </a:tcPr>
                </a:tc>
                <a:extLst>
                  <a:ext uri="{0D108BD9-81ED-4DB2-BD59-A6C34878D82A}">
                    <a16:rowId xmlns:a16="http://schemas.microsoft.com/office/drawing/2014/main" val="2810484462"/>
                  </a:ext>
                </a:extLst>
              </a:tr>
              <a:tr h="392406">
                <a:tc>
                  <a:txBody>
                    <a:bodyPr/>
                    <a:lstStyle/>
                    <a:p>
                      <a:pPr algn="l" fontAlgn="b"/>
                      <a:r>
                        <a:rPr lang="en-US" sz="1600" b="0" i="0" u="none" strike="noStrike" dirty="0">
                          <a:solidFill>
                            <a:srgbClr val="000000"/>
                          </a:solidFill>
                          <a:effectLst/>
                          <a:latin typeface="Calibri" panose="020F0502020204030204" pitchFamily="34" charset="0"/>
                        </a:rPr>
                        <a:t>Using Excel helped me complete tasks more quickly </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-0.040</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0.380</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1.672</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0.047</a:t>
                      </a:r>
                    </a:p>
                  </a:txBody>
                  <a:tcPr marL="4563" marR="4563" marT="4563" marB="0" anchor="b">
                    <a:lnL>
                      <a:noFill/>
                    </a:lnL>
                    <a:lnR>
                      <a:noFill/>
                    </a:lnR>
                    <a:lnT>
                      <a:noFill/>
                    </a:lnT>
                    <a:lnB>
                      <a:noFill/>
                    </a:lnB>
                  </a:tcPr>
                </a:tc>
                <a:extLst>
                  <a:ext uri="{0D108BD9-81ED-4DB2-BD59-A6C34878D82A}">
                    <a16:rowId xmlns:a16="http://schemas.microsoft.com/office/drawing/2014/main" val="1475558938"/>
                  </a:ext>
                </a:extLst>
              </a:tr>
              <a:tr h="392406">
                <a:tc>
                  <a:txBody>
                    <a:bodyPr/>
                    <a:lstStyle/>
                    <a:p>
                      <a:pPr algn="l" fontAlgn="b"/>
                      <a:r>
                        <a:rPr lang="en-US" sz="1600" b="0" i="0" u="none" strike="noStrike" dirty="0">
                          <a:solidFill>
                            <a:srgbClr val="000000"/>
                          </a:solidFill>
                          <a:effectLst/>
                          <a:latin typeface="Calibri" panose="020F0502020204030204" pitchFamily="34" charset="0"/>
                        </a:rPr>
                        <a:t>Ask questions or seek help when needed </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-0.584</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0.276</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3.618</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0.000</a:t>
                      </a:r>
                    </a:p>
                  </a:txBody>
                  <a:tcPr marL="4563" marR="4563" marT="4563" marB="0" anchor="b">
                    <a:lnL>
                      <a:noFill/>
                    </a:lnL>
                    <a:lnR>
                      <a:noFill/>
                    </a:lnR>
                    <a:lnT>
                      <a:noFill/>
                    </a:lnT>
                    <a:lnB>
                      <a:noFill/>
                    </a:lnB>
                  </a:tcPr>
                </a:tc>
                <a:extLst>
                  <a:ext uri="{0D108BD9-81ED-4DB2-BD59-A6C34878D82A}">
                    <a16:rowId xmlns:a16="http://schemas.microsoft.com/office/drawing/2014/main" val="180851300"/>
                  </a:ext>
                </a:extLst>
              </a:tr>
              <a:tr h="392406">
                <a:tc>
                  <a:txBody>
                    <a:bodyPr/>
                    <a:lstStyle/>
                    <a:p>
                      <a:pPr algn="l" fontAlgn="b"/>
                      <a:r>
                        <a:rPr lang="en-US" sz="1600" b="0" i="0" u="none" strike="noStrike" dirty="0">
                          <a:solidFill>
                            <a:srgbClr val="000000"/>
                          </a:solidFill>
                          <a:effectLst/>
                          <a:latin typeface="Calibri" panose="020F0502020204030204" pitchFamily="34" charset="0"/>
                        </a:rPr>
                        <a:t>Collaborate with classmates </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-0.118</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0.236</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1.364</a:t>
                      </a:r>
                    </a:p>
                  </a:txBody>
                  <a:tcPr marL="4563" marR="4563" marT="4563"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0.086</a:t>
                      </a:r>
                    </a:p>
                  </a:txBody>
                  <a:tcPr marL="4563" marR="4563" marT="4563" marB="0" anchor="b">
                    <a:lnL>
                      <a:noFill/>
                    </a:lnL>
                    <a:lnR>
                      <a:noFill/>
                    </a:lnR>
                    <a:lnT>
                      <a:noFill/>
                    </a:lnT>
                    <a:lnB>
                      <a:noFill/>
                    </a:lnB>
                  </a:tcPr>
                </a:tc>
                <a:extLst>
                  <a:ext uri="{0D108BD9-81ED-4DB2-BD59-A6C34878D82A}">
                    <a16:rowId xmlns:a16="http://schemas.microsoft.com/office/drawing/2014/main" val="3986496874"/>
                  </a:ext>
                </a:extLst>
              </a:tr>
            </a:tbl>
          </a:graphicData>
        </a:graphic>
      </p:graphicFrame>
      <p:sp>
        <p:nvSpPr>
          <p:cNvPr id="5" name="Content Placeholder 2">
            <a:extLst>
              <a:ext uri="{FF2B5EF4-FFF2-40B4-BE49-F238E27FC236}">
                <a16:creationId xmlns:a16="http://schemas.microsoft.com/office/drawing/2014/main" id="{BDD70CB2-18F1-40E7-8298-C2482B8A6E1E}"/>
              </a:ext>
            </a:extLst>
          </p:cNvPr>
          <p:cNvSpPr txBox="1">
            <a:spLocks/>
          </p:cNvSpPr>
          <p:nvPr/>
        </p:nvSpPr>
        <p:spPr>
          <a:xfrm>
            <a:off x="1065212" y="5181600"/>
            <a:ext cx="8686801" cy="838200"/>
          </a:xfrm>
          <a:prstGeom prst="rect">
            <a:avLst/>
          </a:prstGeom>
        </p:spPr>
        <p:txBody>
          <a:bodyPr vert="horz" lIns="91440" tIns="45720" rIns="91440" bIns="45720" rtlCol="0">
            <a:normAutofit fontScale="92500" lnSpcReduction="10000"/>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r>
              <a:rPr lang="en-US" dirty="0"/>
              <a:t>The threshold class produced higher Likert-Exam correlations for all questions</a:t>
            </a:r>
          </a:p>
          <a:p>
            <a:r>
              <a:rPr lang="en-US" dirty="0"/>
              <a:t>Questions listed above are significantly higher following Fisher’s r-to-z test.</a:t>
            </a:r>
          </a:p>
        </p:txBody>
      </p:sp>
    </p:spTree>
    <p:extLst>
      <p:ext uri="{BB962C8B-B14F-4D97-AF65-F5344CB8AC3E}">
        <p14:creationId xmlns:p14="http://schemas.microsoft.com/office/powerpoint/2010/main" val="8360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9C80A-31C1-F92D-27F9-84E4B504B92C}"/>
              </a:ext>
            </a:extLst>
          </p:cNvPr>
          <p:cNvSpPr>
            <a:spLocks noGrp="1"/>
          </p:cNvSpPr>
          <p:nvPr>
            <p:ph type="title" idx="4294967295"/>
          </p:nvPr>
        </p:nvSpPr>
        <p:spPr>
          <a:xfrm>
            <a:off x="608012" y="690210"/>
            <a:ext cx="3200400" cy="2281589"/>
          </a:xfrm>
        </p:spPr>
        <p:txBody>
          <a:bodyPr>
            <a:normAutofit/>
          </a:bodyPr>
          <a:lstStyle/>
          <a:p>
            <a:r>
              <a:rPr lang="en-US" dirty="0"/>
              <a:t>Thresholds – feedback withheld until 50% correct</a:t>
            </a:r>
          </a:p>
        </p:txBody>
      </p:sp>
      <p:pic>
        <p:nvPicPr>
          <p:cNvPr id="4" name="Picture 3">
            <a:extLst>
              <a:ext uri="{FF2B5EF4-FFF2-40B4-BE49-F238E27FC236}">
                <a16:creationId xmlns:a16="http://schemas.microsoft.com/office/drawing/2014/main" id="{1B4A45CF-75DD-9B23-984F-C6C9D203FE37}"/>
              </a:ext>
            </a:extLst>
          </p:cNvPr>
          <p:cNvPicPr>
            <a:picLocks noChangeAspect="1"/>
          </p:cNvPicPr>
          <p:nvPr/>
        </p:nvPicPr>
        <p:blipFill>
          <a:blip r:embed="rId3"/>
          <a:srcRect/>
          <a:stretch/>
        </p:blipFill>
        <p:spPr>
          <a:xfrm>
            <a:off x="4507446" y="0"/>
            <a:ext cx="7660531" cy="6858000"/>
          </a:xfrm>
          <a:prstGeom prst="rect">
            <a:avLst/>
          </a:prstGeom>
        </p:spPr>
      </p:pic>
    </p:spTree>
    <p:extLst>
      <p:ext uri="{BB962C8B-B14F-4D97-AF65-F5344CB8AC3E}">
        <p14:creationId xmlns:p14="http://schemas.microsoft.com/office/powerpoint/2010/main" val="314358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FEE23-6861-4E78-72FE-84D5076DECCD}"/>
              </a:ext>
            </a:extLst>
          </p:cNvPr>
          <p:cNvSpPr>
            <a:spLocks noGrp="1"/>
          </p:cNvSpPr>
          <p:nvPr>
            <p:ph type="title"/>
          </p:nvPr>
        </p:nvSpPr>
        <p:spPr>
          <a:xfrm>
            <a:off x="680706" y="-76412"/>
            <a:ext cx="10512862" cy="1325218"/>
          </a:xfrm>
        </p:spPr>
        <p:txBody>
          <a:bodyPr/>
          <a:lstStyle/>
          <a:p>
            <a:r>
              <a:rPr lang="en-US" dirty="0"/>
              <a:t>Hypotheses</a:t>
            </a:r>
          </a:p>
        </p:txBody>
      </p:sp>
      <p:sp>
        <p:nvSpPr>
          <p:cNvPr id="3" name="Content Placeholder 2">
            <a:extLst>
              <a:ext uri="{FF2B5EF4-FFF2-40B4-BE49-F238E27FC236}">
                <a16:creationId xmlns:a16="http://schemas.microsoft.com/office/drawing/2014/main" id="{EE77B64F-0886-2D69-0305-6A0752A5BC23}"/>
              </a:ext>
            </a:extLst>
          </p:cNvPr>
          <p:cNvSpPr>
            <a:spLocks noGrp="1"/>
          </p:cNvSpPr>
          <p:nvPr>
            <p:ph idx="1"/>
          </p:nvPr>
        </p:nvSpPr>
        <p:spPr>
          <a:xfrm>
            <a:off x="150812" y="1528233"/>
            <a:ext cx="5516238" cy="4114800"/>
          </a:xfrm>
        </p:spPr>
        <p:txBody>
          <a:bodyPr>
            <a:normAutofit/>
          </a:bodyPr>
          <a:lstStyle/>
          <a:p>
            <a:pPr lvl="0"/>
            <a:r>
              <a:rPr lang="en-US" dirty="0"/>
              <a:t>Threshold systems encourage students to think more deeply or critically about the problem.</a:t>
            </a:r>
          </a:p>
          <a:p>
            <a:pPr lvl="0"/>
            <a:r>
              <a:rPr lang="en-US" dirty="0"/>
              <a:t>Threshold systems encourage students to check their answers.</a:t>
            </a:r>
          </a:p>
          <a:p>
            <a:pPr lvl="0"/>
            <a:r>
              <a:rPr lang="en-US" dirty="0"/>
              <a:t>Threshold systems result in better performance on assessments.</a:t>
            </a:r>
          </a:p>
          <a:p>
            <a:pPr lvl="0"/>
            <a:r>
              <a:rPr lang="en-US" dirty="0"/>
              <a:t>Students perceive the threshold system as fair.</a:t>
            </a:r>
          </a:p>
          <a:p>
            <a:endParaRPr lang="en-US" dirty="0"/>
          </a:p>
          <a:p>
            <a:pPr marL="45720" indent="0">
              <a:buNone/>
            </a:pPr>
            <a:endParaRPr lang="en-US" dirty="0"/>
          </a:p>
        </p:txBody>
      </p:sp>
      <p:pic>
        <p:nvPicPr>
          <p:cNvPr id="4" name="Picture 3">
            <a:extLst>
              <a:ext uri="{FF2B5EF4-FFF2-40B4-BE49-F238E27FC236}">
                <a16:creationId xmlns:a16="http://schemas.microsoft.com/office/drawing/2014/main" id="{9ECFA0FD-1805-4C86-9FEF-069798A10A98}"/>
              </a:ext>
            </a:extLst>
          </p:cNvPr>
          <p:cNvPicPr>
            <a:picLocks noChangeAspect="1"/>
          </p:cNvPicPr>
          <p:nvPr/>
        </p:nvPicPr>
        <p:blipFill>
          <a:blip r:embed="rId3"/>
          <a:stretch>
            <a:fillRect/>
          </a:stretch>
        </p:blipFill>
        <p:spPr>
          <a:xfrm>
            <a:off x="5937137" y="1536700"/>
            <a:ext cx="5676900" cy="3784600"/>
          </a:xfrm>
          <a:prstGeom prst="rect">
            <a:avLst/>
          </a:prstGeom>
        </p:spPr>
      </p:pic>
    </p:spTree>
    <p:extLst>
      <p:ext uri="{BB962C8B-B14F-4D97-AF65-F5344CB8AC3E}">
        <p14:creationId xmlns:p14="http://schemas.microsoft.com/office/powerpoint/2010/main" val="359237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99B1-E837-B2D2-29AB-CB845A0641A2}"/>
              </a:ext>
            </a:extLst>
          </p:cNvPr>
          <p:cNvSpPr>
            <a:spLocks noGrp="1"/>
          </p:cNvSpPr>
          <p:nvPr>
            <p:ph type="title"/>
          </p:nvPr>
        </p:nvSpPr>
        <p:spPr>
          <a:xfrm>
            <a:off x="4793865" y="123204"/>
            <a:ext cx="1983718" cy="715618"/>
          </a:xfrm>
        </p:spPr>
        <p:txBody>
          <a:bodyPr/>
          <a:lstStyle/>
          <a:p>
            <a:pPr algn="ctr"/>
            <a:r>
              <a:rPr lang="en-US" dirty="0"/>
              <a:t>Method</a:t>
            </a:r>
          </a:p>
        </p:txBody>
      </p:sp>
      <p:sp>
        <p:nvSpPr>
          <p:cNvPr id="3" name="Content Placeholder 2">
            <a:extLst>
              <a:ext uri="{FF2B5EF4-FFF2-40B4-BE49-F238E27FC236}">
                <a16:creationId xmlns:a16="http://schemas.microsoft.com/office/drawing/2014/main" id="{CBD624C9-1117-7DD9-F058-E3A6E94230F8}"/>
              </a:ext>
            </a:extLst>
          </p:cNvPr>
          <p:cNvSpPr>
            <a:spLocks noGrp="1"/>
          </p:cNvSpPr>
          <p:nvPr>
            <p:ph idx="1"/>
          </p:nvPr>
        </p:nvSpPr>
        <p:spPr>
          <a:xfrm>
            <a:off x="276223" y="1190795"/>
            <a:ext cx="5482513" cy="5232574"/>
          </a:xfrm>
          <a:solidFill>
            <a:srgbClr val="194D39"/>
          </a:solidFill>
        </p:spPr>
        <p:txBody>
          <a:bodyPr>
            <a:normAutofit lnSpcReduction="10000"/>
          </a:bodyPr>
          <a:lstStyle/>
          <a:p>
            <a:r>
              <a:rPr lang="en-US" sz="2400" b="1" dirty="0">
                <a:solidFill>
                  <a:schemeClr val="bg1"/>
                </a:solidFill>
              </a:rPr>
              <a:t>Ohio University</a:t>
            </a:r>
          </a:p>
          <a:p>
            <a:r>
              <a:rPr lang="en-US" dirty="0">
                <a:solidFill>
                  <a:schemeClr val="bg1"/>
                </a:solidFill>
              </a:rPr>
              <a:t>11 sections of Introductory Business Analytics (online &amp; in-person)</a:t>
            </a:r>
          </a:p>
          <a:p>
            <a:pPr lvl="1"/>
            <a:r>
              <a:rPr lang="en-US" dirty="0">
                <a:solidFill>
                  <a:schemeClr val="bg1"/>
                </a:solidFill>
              </a:rPr>
              <a:t>~70 students per class / 5 instructors</a:t>
            </a:r>
          </a:p>
          <a:p>
            <a:pPr lvl="1"/>
            <a:r>
              <a:rPr lang="en-US" dirty="0">
                <a:solidFill>
                  <a:schemeClr val="bg1"/>
                </a:solidFill>
              </a:rPr>
              <a:t>5 classes were randomly assigned to use 50% thresholds on homework assignments (Threshold condition)</a:t>
            </a:r>
          </a:p>
          <a:p>
            <a:pPr lvl="1"/>
            <a:r>
              <a:rPr lang="en-US" dirty="0">
                <a:solidFill>
                  <a:schemeClr val="bg1"/>
                </a:solidFill>
              </a:rPr>
              <a:t>6 classes were randomly assigned to complete assignments with immediate feedback (No Threshold condition)</a:t>
            </a:r>
          </a:p>
          <a:p>
            <a:r>
              <a:rPr lang="en-US" dirty="0">
                <a:solidFill>
                  <a:schemeClr val="bg1"/>
                </a:solidFill>
              </a:rPr>
              <a:t>All classes completed a survey at the end of the HW assignment.</a:t>
            </a:r>
          </a:p>
          <a:p>
            <a:pPr lvl="1"/>
            <a:r>
              <a:rPr lang="en-US" dirty="0">
                <a:solidFill>
                  <a:schemeClr val="bg1"/>
                </a:solidFill>
              </a:rPr>
              <a:t>Competency quiz and self-report questions (“I checked my work”, “I thought deeply”, etc.)</a:t>
            </a:r>
          </a:p>
          <a:p>
            <a:r>
              <a:rPr lang="en-US" dirty="0">
                <a:solidFill>
                  <a:schemeClr val="bg1"/>
                </a:solidFill>
              </a:rPr>
              <a:t>Experiment was conducted for two modules (IF functions &amp; Index Match)</a:t>
            </a:r>
          </a:p>
        </p:txBody>
      </p:sp>
      <p:sp>
        <p:nvSpPr>
          <p:cNvPr id="4" name="Content Placeholder 2">
            <a:extLst>
              <a:ext uri="{FF2B5EF4-FFF2-40B4-BE49-F238E27FC236}">
                <a16:creationId xmlns:a16="http://schemas.microsoft.com/office/drawing/2014/main" id="{6D39EB39-03F7-4BBB-AE23-39D133BE6E3B}"/>
              </a:ext>
            </a:extLst>
          </p:cNvPr>
          <p:cNvSpPr txBox="1">
            <a:spLocks/>
          </p:cNvSpPr>
          <p:nvPr/>
        </p:nvSpPr>
        <p:spPr>
          <a:xfrm>
            <a:off x="6020518" y="1190795"/>
            <a:ext cx="5482513" cy="5232574"/>
          </a:xfrm>
          <a:prstGeom prst="rect">
            <a:avLst/>
          </a:prstGeom>
          <a:solidFill>
            <a:srgbClr val="920029"/>
          </a:solidFill>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r>
              <a:rPr lang="en-US" sz="2400" dirty="0">
                <a:solidFill>
                  <a:schemeClr val="bg1"/>
                </a:solidFill>
              </a:rPr>
              <a:t>Ramapo College</a:t>
            </a:r>
          </a:p>
          <a:p>
            <a:r>
              <a:rPr lang="en-US" sz="2400" dirty="0">
                <a:solidFill>
                  <a:schemeClr val="bg1"/>
                </a:solidFill>
              </a:rPr>
              <a:t>Two sections of Business Statistics (hybrid)</a:t>
            </a:r>
          </a:p>
          <a:p>
            <a:pPr lvl="1"/>
            <a:r>
              <a:rPr lang="en-US" sz="2000" dirty="0">
                <a:solidFill>
                  <a:schemeClr val="bg1"/>
                </a:solidFill>
              </a:rPr>
              <a:t>35 students per class</a:t>
            </a:r>
          </a:p>
          <a:p>
            <a:pPr lvl="1"/>
            <a:r>
              <a:rPr lang="en-US" sz="2000" dirty="0">
                <a:solidFill>
                  <a:schemeClr val="bg1"/>
                </a:solidFill>
              </a:rPr>
              <a:t>Same Instructor and course design</a:t>
            </a:r>
          </a:p>
          <a:p>
            <a:r>
              <a:rPr lang="en-US" dirty="0">
                <a:solidFill>
                  <a:schemeClr val="bg1"/>
                </a:solidFill>
              </a:rPr>
              <a:t>One class had thresholds on in-class work and homework assignments</a:t>
            </a:r>
          </a:p>
          <a:p>
            <a:pPr lvl="1"/>
            <a:r>
              <a:rPr lang="en-US" dirty="0">
                <a:solidFill>
                  <a:schemeClr val="bg1"/>
                </a:solidFill>
              </a:rPr>
              <a:t>100% on in-class assignments</a:t>
            </a:r>
          </a:p>
          <a:p>
            <a:pPr lvl="1"/>
            <a:r>
              <a:rPr lang="en-US" dirty="0">
                <a:solidFill>
                  <a:schemeClr val="bg1"/>
                </a:solidFill>
              </a:rPr>
              <a:t>60-70% on homework</a:t>
            </a:r>
          </a:p>
          <a:p>
            <a:r>
              <a:rPr lang="en-US" dirty="0">
                <a:solidFill>
                  <a:schemeClr val="bg1"/>
                </a:solidFill>
              </a:rPr>
              <a:t>The other class received immediate feedback</a:t>
            </a:r>
            <a:endParaRPr lang="en-US" sz="2200" dirty="0">
              <a:solidFill>
                <a:schemeClr val="bg1"/>
              </a:solidFill>
            </a:endParaRPr>
          </a:p>
          <a:p>
            <a:r>
              <a:rPr lang="en-US" sz="2200" dirty="0">
                <a:solidFill>
                  <a:schemeClr val="bg1"/>
                </a:solidFill>
              </a:rPr>
              <a:t>Survey completed at semester end</a:t>
            </a:r>
          </a:p>
          <a:p>
            <a:r>
              <a:rPr lang="en-US" sz="2200" dirty="0">
                <a:solidFill>
                  <a:schemeClr val="bg1"/>
                </a:solidFill>
              </a:rPr>
              <a:t>Experiment was conducted the entire semester because I (Tim) am a monster</a:t>
            </a:r>
            <a:endParaRPr lang="en-US" dirty="0">
              <a:solidFill>
                <a:schemeClr val="bg1"/>
              </a:solidFill>
            </a:endParaRPr>
          </a:p>
        </p:txBody>
      </p:sp>
      <p:pic>
        <p:nvPicPr>
          <p:cNvPr id="5" name="Picture 4">
            <a:extLst>
              <a:ext uri="{FF2B5EF4-FFF2-40B4-BE49-F238E27FC236}">
                <a16:creationId xmlns:a16="http://schemas.microsoft.com/office/drawing/2014/main" id="{D95DD5B0-D716-4BD8-A7EC-81E09E20148B}"/>
              </a:ext>
            </a:extLst>
          </p:cNvPr>
          <p:cNvPicPr>
            <a:picLocks noChangeAspect="1"/>
          </p:cNvPicPr>
          <p:nvPr/>
        </p:nvPicPr>
        <p:blipFill rotWithShape="1">
          <a:blip r:embed="rId3"/>
          <a:srcRect l="16260" r="15447"/>
          <a:stretch/>
        </p:blipFill>
        <p:spPr>
          <a:xfrm>
            <a:off x="2244368" y="19220"/>
            <a:ext cx="1600200" cy="1171575"/>
          </a:xfrm>
          <a:prstGeom prst="rect">
            <a:avLst/>
          </a:prstGeom>
        </p:spPr>
      </p:pic>
      <p:pic>
        <p:nvPicPr>
          <p:cNvPr id="6" name="Picture 5">
            <a:extLst>
              <a:ext uri="{FF2B5EF4-FFF2-40B4-BE49-F238E27FC236}">
                <a16:creationId xmlns:a16="http://schemas.microsoft.com/office/drawing/2014/main" id="{2B5D9A91-AB86-4AAB-AAB8-BACEEDBA209E}"/>
              </a:ext>
            </a:extLst>
          </p:cNvPr>
          <p:cNvPicPr>
            <a:picLocks noChangeAspect="1"/>
          </p:cNvPicPr>
          <p:nvPr/>
        </p:nvPicPr>
        <p:blipFill>
          <a:blip r:embed="rId4"/>
          <a:stretch>
            <a:fillRect/>
          </a:stretch>
        </p:blipFill>
        <p:spPr>
          <a:xfrm>
            <a:off x="8033184" y="0"/>
            <a:ext cx="1457183" cy="1171575"/>
          </a:xfrm>
          <a:prstGeom prst="rect">
            <a:avLst/>
          </a:prstGeom>
        </p:spPr>
      </p:pic>
    </p:spTree>
    <p:extLst>
      <p:ext uri="{BB962C8B-B14F-4D97-AF65-F5344CB8AC3E}">
        <p14:creationId xmlns:p14="http://schemas.microsoft.com/office/powerpoint/2010/main" val="5136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99B1-E837-B2D2-29AB-CB845A0641A2}"/>
              </a:ext>
            </a:extLst>
          </p:cNvPr>
          <p:cNvSpPr>
            <a:spLocks noGrp="1"/>
          </p:cNvSpPr>
          <p:nvPr>
            <p:ph type="title"/>
          </p:nvPr>
        </p:nvSpPr>
        <p:spPr>
          <a:xfrm>
            <a:off x="4646612" y="76200"/>
            <a:ext cx="2212318" cy="791818"/>
          </a:xfrm>
        </p:spPr>
        <p:txBody>
          <a:bodyPr/>
          <a:lstStyle/>
          <a:p>
            <a:pPr algn="ctr"/>
            <a:r>
              <a:rPr lang="en-US" dirty="0"/>
              <a:t>Findings</a:t>
            </a:r>
          </a:p>
        </p:txBody>
      </p:sp>
      <p:sp>
        <p:nvSpPr>
          <p:cNvPr id="3" name="Content Placeholder 2">
            <a:extLst>
              <a:ext uri="{FF2B5EF4-FFF2-40B4-BE49-F238E27FC236}">
                <a16:creationId xmlns:a16="http://schemas.microsoft.com/office/drawing/2014/main" id="{CBD624C9-1117-7DD9-F058-E3A6E94230F8}"/>
              </a:ext>
            </a:extLst>
          </p:cNvPr>
          <p:cNvSpPr>
            <a:spLocks noGrp="1"/>
          </p:cNvSpPr>
          <p:nvPr>
            <p:ph idx="1"/>
          </p:nvPr>
        </p:nvSpPr>
        <p:spPr>
          <a:xfrm>
            <a:off x="303212" y="1199262"/>
            <a:ext cx="5257800" cy="5232574"/>
          </a:xfrm>
          <a:solidFill>
            <a:srgbClr val="194D39"/>
          </a:solidFill>
        </p:spPr>
        <p:txBody>
          <a:bodyPr>
            <a:normAutofit/>
          </a:bodyPr>
          <a:lstStyle/>
          <a:p>
            <a:r>
              <a:rPr lang="en-US" sz="2400" b="1" dirty="0">
                <a:solidFill>
                  <a:schemeClr val="bg1"/>
                </a:solidFill>
              </a:rPr>
              <a:t>Ohio University</a:t>
            </a:r>
          </a:p>
          <a:p>
            <a:r>
              <a:rPr lang="en-US" dirty="0">
                <a:solidFill>
                  <a:schemeClr val="bg1"/>
                </a:solidFill>
              </a:rPr>
              <a:t>1.  No differences on HW / Exam averages</a:t>
            </a:r>
          </a:p>
          <a:p>
            <a:r>
              <a:rPr lang="en-US" dirty="0">
                <a:solidFill>
                  <a:schemeClr val="bg1"/>
                </a:solidFill>
              </a:rPr>
              <a:t>2.  Drastically increased the # of perfect scores</a:t>
            </a:r>
          </a:p>
          <a:p>
            <a:r>
              <a:rPr lang="en-US" dirty="0">
                <a:solidFill>
                  <a:schemeClr val="bg1"/>
                </a:solidFill>
              </a:rPr>
              <a:t>3.  No differences on the competency quiz</a:t>
            </a:r>
          </a:p>
          <a:p>
            <a:r>
              <a:rPr lang="en-US" dirty="0">
                <a:solidFill>
                  <a:schemeClr val="bg1"/>
                </a:solidFill>
              </a:rPr>
              <a:t>4.  No difference on self-report questions</a:t>
            </a:r>
          </a:p>
          <a:p>
            <a:r>
              <a:rPr lang="en-US" dirty="0">
                <a:solidFill>
                  <a:schemeClr val="bg1"/>
                </a:solidFill>
              </a:rPr>
              <a:t>Exception:  The threshold group found the grading system more frustrating and less fair after module 2.  After module 3, there was no difference in fairness, and the effect for frustration had weakened. </a:t>
            </a:r>
          </a:p>
        </p:txBody>
      </p:sp>
      <p:sp>
        <p:nvSpPr>
          <p:cNvPr id="4" name="Content Placeholder 2">
            <a:extLst>
              <a:ext uri="{FF2B5EF4-FFF2-40B4-BE49-F238E27FC236}">
                <a16:creationId xmlns:a16="http://schemas.microsoft.com/office/drawing/2014/main" id="{6D39EB39-03F7-4BBB-AE23-39D133BE6E3B}"/>
              </a:ext>
            </a:extLst>
          </p:cNvPr>
          <p:cNvSpPr txBox="1">
            <a:spLocks/>
          </p:cNvSpPr>
          <p:nvPr/>
        </p:nvSpPr>
        <p:spPr>
          <a:xfrm>
            <a:off x="5960804" y="1190795"/>
            <a:ext cx="5601942" cy="5241041"/>
          </a:xfrm>
          <a:prstGeom prst="rect">
            <a:avLst/>
          </a:prstGeom>
          <a:solidFill>
            <a:srgbClr val="920029"/>
          </a:solidFill>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r>
              <a:rPr lang="en-US" sz="2400" dirty="0">
                <a:solidFill>
                  <a:schemeClr val="bg1"/>
                </a:solidFill>
              </a:rPr>
              <a:t>Ramapo College</a:t>
            </a:r>
          </a:p>
          <a:p>
            <a:r>
              <a:rPr lang="en-US" dirty="0">
                <a:solidFill>
                  <a:schemeClr val="bg1"/>
                </a:solidFill>
              </a:rPr>
              <a:t>Exam Scores: Control versus Threshold</a:t>
            </a:r>
          </a:p>
          <a:p>
            <a:pPr lvl="1"/>
            <a:r>
              <a:rPr lang="en-US" dirty="0">
                <a:solidFill>
                  <a:schemeClr val="bg1"/>
                </a:solidFill>
              </a:rPr>
              <a:t>No significant difference for any of the exams administered within the Fall 2025 semester</a:t>
            </a:r>
          </a:p>
          <a:p>
            <a:r>
              <a:rPr lang="en-US" dirty="0">
                <a:solidFill>
                  <a:schemeClr val="bg1"/>
                </a:solidFill>
              </a:rPr>
              <a:t>Survey Data: control for other factors</a:t>
            </a:r>
          </a:p>
          <a:p>
            <a:pPr lvl="1"/>
            <a:r>
              <a:rPr lang="en-US" dirty="0">
                <a:solidFill>
                  <a:schemeClr val="bg1"/>
                </a:solidFill>
              </a:rPr>
              <a:t>Did the student take a basic stats prereq?</a:t>
            </a:r>
            <a:r>
              <a:rPr lang="en-US" b="1" dirty="0">
                <a:solidFill>
                  <a:schemeClr val="bg1"/>
                </a:solidFill>
              </a:rPr>
              <a:t> [No difference]</a:t>
            </a:r>
            <a:endParaRPr lang="en-US" dirty="0">
              <a:solidFill>
                <a:schemeClr val="bg1"/>
              </a:solidFill>
            </a:endParaRPr>
          </a:p>
          <a:p>
            <a:pPr lvl="1"/>
            <a:r>
              <a:rPr lang="en-US" dirty="0">
                <a:solidFill>
                  <a:schemeClr val="bg1"/>
                </a:solidFill>
              </a:rPr>
              <a:t>Were they familiar with Excel already? </a:t>
            </a:r>
            <a:r>
              <a:rPr lang="en-US" b="1" dirty="0">
                <a:solidFill>
                  <a:schemeClr val="bg1"/>
                </a:solidFill>
              </a:rPr>
              <a:t>[No difference]</a:t>
            </a:r>
            <a:endParaRPr lang="en-US" dirty="0">
              <a:solidFill>
                <a:schemeClr val="bg1"/>
              </a:solidFill>
            </a:endParaRPr>
          </a:p>
          <a:p>
            <a:pPr lvl="2"/>
            <a:r>
              <a:rPr lang="en-US" dirty="0">
                <a:solidFill>
                  <a:schemeClr val="bg1"/>
                </a:solidFill>
              </a:rPr>
              <a:t>Did they take a basic stats prereq &amp; were familiar with Excel aready </a:t>
            </a:r>
            <a:r>
              <a:rPr lang="en-US" b="1" dirty="0">
                <a:solidFill>
                  <a:schemeClr val="bg1"/>
                </a:solidFill>
              </a:rPr>
              <a:t>[No difference]</a:t>
            </a:r>
            <a:endParaRPr lang="en-US" dirty="0">
              <a:solidFill>
                <a:schemeClr val="bg1"/>
              </a:solidFill>
            </a:endParaRPr>
          </a:p>
          <a:p>
            <a:r>
              <a:rPr lang="en-US" b="1" u="sng" dirty="0">
                <a:solidFill>
                  <a:schemeClr val="bg1"/>
                </a:solidFill>
              </a:rPr>
              <a:t>There are correlates between perceived learning in the threshold class</a:t>
            </a:r>
          </a:p>
          <a:p>
            <a:endParaRPr lang="en-US" dirty="0"/>
          </a:p>
        </p:txBody>
      </p:sp>
      <p:pic>
        <p:nvPicPr>
          <p:cNvPr id="5" name="Picture 4">
            <a:extLst>
              <a:ext uri="{FF2B5EF4-FFF2-40B4-BE49-F238E27FC236}">
                <a16:creationId xmlns:a16="http://schemas.microsoft.com/office/drawing/2014/main" id="{669588E2-DB1D-452C-83B5-E2398C11E74D}"/>
              </a:ext>
            </a:extLst>
          </p:cNvPr>
          <p:cNvPicPr>
            <a:picLocks noChangeAspect="1"/>
          </p:cNvPicPr>
          <p:nvPr/>
        </p:nvPicPr>
        <p:blipFill rotWithShape="1">
          <a:blip r:embed="rId3"/>
          <a:srcRect l="16260" r="15447"/>
          <a:stretch/>
        </p:blipFill>
        <p:spPr>
          <a:xfrm>
            <a:off x="2244368" y="19220"/>
            <a:ext cx="1600200" cy="1171575"/>
          </a:xfrm>
          <a:prstGeom prst="rect">
            <a:avLst/>
          </a:prstGeom>
        </p:spPr>
      </p:pic>
      <p:pic>
        <p:nvPicPr>
          <p:cNvPr id="6" name="Picture 5">
            <a:extLst>
              <a:ext uri="{FF2B5EF4-FFF2-40B4-BE49-F238E27FC236}">
                <a16:creationId xmlns:a16="http://schemas.microsoft.com/office/drawing/2014/main" id="{CEE96345-58A7-41F8-9991-A007A72A3748}"/>
              </a:ext>
            </a:extLst>
          </p:cNvPr>
          <p:cNvPicPr>
            <a:picLocks noChangeAspect="1"/>
          </p:cNvPicPr>
          <p:nvPr/>
        </p:nvPicPr>
        <p:blipFill>
          <a:blip r:embed="rId4"/>
          <a:stretch>
            <a:fillRect/>
          </a:stretch>
        </p:blipFill>
        <p:spPr>
          <a:xfrm>
            <a:off x="8033184" y="0"/>
            <a:ext cx="1457183" cy="1171575"/>
          </a:xfrm>
          <a:prstGeom prst="rect">
            <a:avLst/>
          </a:prstGeom>
        </p:spPr>
      </p:pic>
    </p:spTree>
    <p:extLst>
      <p:ext uri="{BB962C8B-B14F-4D97-AF65-F5344CB8AC3E}">
        <p14:creationId xmlns:p14="http://schemas.microsoft.com/office/powerpoint/2010/main" val="389177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CFAE-7E69-A497-D1EB-B220923944A1}"/>
              </a:ext>
            </a:extLst>
          </p:cNvPr>
          <p:cNvSpPr>
            <a:spLocks noGrp="1"/>
          </p:cNvSpPr>
          <p:nvPr>
            <p:ph type="title"/>
          </p:nvPr>
        </p:nvSpPr>
        <p:spPr>
          <a:xfrm>
            <a:off x="1065212" y="533400"/>
            <a:ext cx="10058400" cy="1066800"/>
          </a:xfrm>
        </p:spPr>
        <p:txBody>
          <a:bodyPr/>
          <a:lstStyle/>
          <a:p>
            <a:r>
              <a:rPr lang="en-US" dirty="0"/>
              <a:t>Expected Correlation:  Perceived Understanding &amp; Exam Grades</a:t>
            </a:r>
          </a:p>
        </p:txBody>
      </p:sp>
      <p:pic>
        <p:nvPicPr>
          <p:cNvPr id="11" name="Content Placeholder 10">
            <a:extLst>
              <a:ext uri="{FF2B5EF4-FFF2-40B4-BE49-F238E27FC236}">
                <a16:creationId xmlns:a16="http://schemas.microsoft.com/office/drawing/2014/main" id="{9B62533D-A54F-B1B9-4E6F-347370247EB4}"/>
              </a:ext>
            </a:extLst>
          </p:cNvPr>
          <p:cNvPicPr>
            <a:picLocks noGrp="1" noChangeAspect="1"/>
          </p:cNvPicPr>
          <p:nvPr>
            <p:ph idx="1"/>
          </p:nvPr>
        </p:nvPicPr>
        <p:blipFill>
          <a:blip r:embed="rId3"/>
          <a:stretch>
            <a:fillRect/>
          </a:stretch>
        </p:blipFill>
        <p:spPr>
          <a:xfrm>
            <a:off x="6323011" y="1851409"/>
            <a:ext cx="3811559" cy="3078567"/>
          </a:xfrm>
          <a:prstGeom prst="rect">
            <a:avLst/>
          </a:prstGeom>
        </p:spPr>
      </p:pic>
      <p:pic>
        <p:nvPicPr>
          <p:cNvPr id="5" name="Picture 4">
            <a:extLst>
              <a:ext uri="{FF2B5EF4-FFF2-40B4-BE49-F238E27FC236}">
                <a16:creationId xmlns:a16="http://schemas.microsoft.com/office/drawing/2014/main" id="{80190519-8000-F5E4-639C-125962D28F6B}"/>
              </a:ext>
            </a:extLst>
          </p:cNvPr>
          <p:cNvPicPr>
            <a:picLocks noChangeAspect="1"/>
          </p:cNvPicPr>
          <p:nvPr/>
        </p:nvPicPr>
        <p:blipFill>
          <a:blip r:embed="rId4"/>
          <a:stretch>
            <a:fillRect/>
          </a:stretch>
        </p:blipFill>
        <p:spPr>
          <a:xfrm>
            <a:off x="1446212" y="1851409"/>
            <a:ext cx="3581400" cy="3078567"/>
          </a:xfrm>
          <a:prstGeom prst="rect">
            <a:avLst/>
          </a:prstGeom>
        </p:spPr>
      </p:pic>
      <p:sp>
        <p:nvSpPr>
          <p:cNvPr id="6" name="TextBox 5">
            <a:extLst>
              <a:ext uri="{FF2B5EF4-FFF2-40B4-BE49-F238E27FC236}">
                <a16:creationId xmlns:a16="http://schemas.microsoft.com/office/drawing/2014/main" id="{443177F2-C706-FE16-978D-279FA62F8BCA}"/>
              </a:ext>
            </a:extLst>
          </p:cNvPr>
          <p:cNvSpPr txBox="1"/>
          <p:nvPr/>
        </p:nvSpPr>
        <p:spPr>
          <a:xfrm>
            <a:off x="1979612" y="5105400"/>
            <a:ext cx="2743200" cy="369332"/>
          </a:xfrm>
          <a:prstGeom prst="rect">
            <a:avLst/>
          </a:prstGeom>
          <a:noFill/>
        </p:spPr>
        <p:txBody>
          <a:bodyPr wrap="square" rtlCol="0">
            <a:spAutoFit/>
          </a:bodyPr>
          <a:lstStyle/>
          <a:p>
            <a:r>
              <a:rPr lang="en-US" dirty="0"/>
              <a:t>Perceived Understanding</a:t>
            </a:r>
          </a:p>
        </p:txBody>
      </p:sp>
      <p:sp>
        <p:nvSpPr>
          <p:cNvPr id="9" name="TextBox 8">
            <a:extLst>
              <a:ext uri="{FF2B5EF4-FFF2-40B4-BE49-F238E27FC236}">
                <a16:creationId xmlns:a16="http://schemas.microsoft.com/office/drawing/2014/main" id="{EFA3A774-2ECC-673D-8A2B-2536EC72679F}"/>
              </a:ext>
            </a:extLst>
          </p:cNvPr>
          <p:cNvSpPr txBox="1"/>
          <p:nvPr/>
        </p:nvSpPr>
        <p:spPr>
          <a:xfrm rot="16200000">
            <a:off x="4907478" y="2743278"/>
            <a:ext cx="2743200" cy="369332"/>
          </a:xfrm>
          <a:prstGeom prst="rect">
            <a:avLst/>
          </a:prstGeom>
          <a:noFill/>
        </p:spPr>
        <p:txBody>
          <a:bodyPr wrap="square" rtlCol="0">
            <a:spAutoFit/>
          </a:bodyPr>
          <a:lstStyle/>
          <a:p>
            <a:r>
              <a:rPr lang="en-US" dirty="0"/>
              <a:t>Exam Scores</a:t>
            </a:r>
          </a:p>
        </p:txBody>
      </p:sp>
      <p:sp>
        <p:nvSpPr>
          <p:cNvPr id="12" name="TextBox 11">
            <a:extLst>
              <a:ext uri="{FF2B5EF4-FFF2-40B4-BE49-F238E27FC236}">
                <a16:creationId xmlns:a16="http://schemas.microsoft.com/office/drawing/2014/main" id="{17544DB0-0AA9-0DA8-850D-3208D35ADC90}"/>
              </a:ext>
            </a:extLst>
          </p:cNvPr>
          <p:cNvSpPr txBox="1"/>
          <p:nvPr/>
        </p:nvSpPr>
        <p:spPr>
          <a:xfrm>
            <a:off x="7008812" y="5087815"/>
            <a:ext cx="2743200" cy="369332"/>
          </a:xfrm>
          <a:prstGeom prst="rect">
            <a:avLst/>
          </a:prstGeom>
          <a:noFill/>
        </p:spPr>
        <p:txBody>
          <a:bodyPr wrap="square" rtlCol="0">
            <a:spAutoFit/>
          </a:bodyPr>
          <a:lstStyle/>
          <a:p>
            <a:r>
              <a:rPr lang="en-US" dirty="0"/>
              <a:t>Perceived Understanding</a:t>
            </a:r>
          </a:p>
        </p:txBody>
      </p:sp>
      <p:sp>
        <p:nvSpPr>
          <p:cNvPr id="14" name="TextBox 13">
            <a:extLst>
              <a:ext uri="{FF2B5EF4-FFF2-40B4-BE49-F238E27FC236}">
                <a16:creationId xmlns:a16="http://schemas.microsoft.com/office/drawing/2014/main" id="{895A776D-2A65-3D30-EBE6-6187735311C4}"/>
              </a:ext>
            </a:extLst>
          </p:cNvPr>
          <p:cNvSpPr txBox="1"/>
          <p:nvPr/>
        </p:nvSpPr>
        <p:spPr>
          <a:xfrm rot="16200000">
            <a:off x="-108293" y="2787134"/>
            <a:ext cx="2743200" cy="369332"/>
          </a:xfrm>
          <a:prstGeom prst="rect">
            <a:avLst/>
          </a:prstGeom>
          <a:noFill/>
        </p:spPr>
        <p:txBody>
          <a:bodyPr wrap="square" rtlCol="0">
            <a:spAutoFit/>
          </a:bodyPr>
          <a:lstStyle/>
          <a:p>
            <a:r>
              <a:rPr lang="en-US" dirty="0"/>
              <a:t>Exam Scores</a:t>
            </a:r>
          </a:p>
        </p:txBody>
      </p:sp>
    </p:spTree>
    <p:extLst>
      <p:ext uri="{BB962C8B-B14F-4D97-AF65-F5344CB8AC3E}">
        <p14:creationId xmlns:p14="http://schemas.microsoft.com/office/powerpoint/2010/main" val="344719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891C1-4424-46E9-B647-3A51CB759DAC}"/>
              </a:ext>
            </a:extLst>
          </p:cNvPr>
          <p:cNvSpPr>
            <a:spLocks noGrp="1"/>
          </p:cNvSpPr>
          <p:nvPr>
            <p:ph type="title"/>
          </p:nvPr>
        </p:nvSpPr>
        <p:spPr/>
        <p:txBody>
          <a:bodyPr/>
          <a:lstStyle/>
          <a:p>
            <a:r>
              <a:rPr lang="en-US" dirty="0"/>
              <a:t>Survey Correlations: Likert Q’s</a:t>
            </a:r>
          </a:p>
        </p:txBody>
      </p:sp>
      <p:pic>
        <p:nvPicPr>
          <p:cNvPr id="4" name="Picture 3">
            <a:extLst>
              <a:ext uri="{FF2B5EF4-FFF2-40B4-BE49-F238E27FC236}">
                <a16:creationId xmlns:a16="http://schemas.microsoft.com/office/drawing/2014/main" id="{F09DC299-0D4B-403C-9BF2-F8B73D83CB24}"/>
              </a:ext>
            </a:extLst>
          </p:cNvPr>
          <p:cNvPicPr>
            <a:picLocks noChangeAspect="1"/>
          </p:cNvPicPr>
          <p:nvPr/>
        </p:nvPicPr>
        <p:blipFill>
          <a:blip r:embed="rId2"/>
          <a:stretch>
            <a:fillRect/>
          </a:stretch>
        </p:blipFill>
        <p:spPr>
          <a:xfrm>
            <a:off x="149288" y="2057400"/>
            <a:ext cx="5945124" cy="3236976"/>
          </a:xfrm>
          <a:prstGeom prst="rect">
            <a:avLst/>
          </a:prstGeom>
        </p:spPr>
      </p:pic>
      <p:sp>
        <p:nvSpPr>
          <p:cNvPr id="7" name="Content Placeholder 2">
            <a:extLst>
              <a:ext uri="{FF2B5EF4-FFF2-40B4-BE49-F238E27FC236}">
                <a16:creationId xmlns:a16="http://schemas.microsoft.com/office/drawing/2014/main" id="{D8A5CFF3-AEAE-4179-B787-A9C2E8C0212E}"/>
              </a:ext>
            </a:extLst>
          </p:cNvPr>
          <p:cNvSpPr>
            <a:spLocks noGrp="1"/>
          </p:cNvSpPr>
          <p:nvPr>
            <p:ph idx="1"/>
          </p:nvPr>
        </p:nvSpPr>
        <p:spPr>
          <a:xfrm>
            <a:off x="6551612" y="2057400"/>
            <a:ext cx="4495800" cy="4191000"/>
          </a:xfrm>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To what extent did the Excel assignments contribute to your sense of support in the following areas? </a:t>
            </a:r>
            <a:endParaRPr lang="en-US" sz="1800" dirty="0">
              <a:latin typeface="Arial" panose="020B0604020202020204" pitchFamily="34" charset="0"/>
              <a:ea typeface="Times New Roman" panose="02020603050405020304" pitchFamily="18" charset="0"/>
              <a:cs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How often did the Excel assignments encourage or support you to do the following? </a:t>
            </a: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To what extent do you agree with the following statements? </a:t>
            </a:r>
          </a:p>
          <a:p>
            <a:r>
              <a:rPr lang="en-US" sz="1800" dirty="0">
                <a:latin typeface="Arial" panose="020B0604020202020204" pitchFamily="34" charset="0"/>
                <a:cs typeface="Times New Roman" panose="02020603050405020304" pitchFamily="18" charset="0"/>
              </a:rPr>
              <a:t>All on a scale of 1 – 5</a:t>
            </a:r>
          </a:p>
          <a:p>
            <a:pPr lvl="1"/>
            <a:r>
              <a:rPr lang="en-US" sz="1600" dirty="0">
                <a:latin typeface="Arial" panose="020B0604020202020204" pitchFamily="34" charset="0"/>
                <a:cs typeface="Times New Roman" panose="02020603050405020304" pitchFamily="18" charset="0"/>
              </a:rPr>
              <a:t>(Not at All) – (Very Much)</a:t>
            </a:r>
            <a:endParaRPr lang="en-US" dirty="0"/>
          </a:p>
        </p:txBody>
      </p:sp>
    </p:spTree>
    <p:extLst>
      <p:ext uri="{BB962C8B-B14F-4D97-AF65-F5344CB8AC3E}">
        <p14:creationId xmlns:p14="http://schemas.microsoft.com/office/powerpoint/2010/main" val="233277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E3561-07AB-4AC2-9297-99EF07057C4C}"/>
              </a:ext>
            </a:extLst>
          </p:cNvPr>
          <p:cNvSpPr>
            <a:spLocks noGrp="1"/>
          </p:cNvSpPr>
          <p:nvPr>
            <p:ph type="title"/>
          </p:nvPr>
        </p:nvSpPr>
        <p:spPr>
          <a:xfrm>
            <a:off x="760412" y="266695"/>
            <a:ext cx="3200400" cy="1943106"/>
          </a:xfrm>
        </p:spPr>
        <p:txBody>
          <a:bodyPr>
            <a:normAutofit/>
          </a:bodyPr>
          <a:lstStyle/>
          <a:p>
            <a:r>
              <a:rPr lang="en-US" dirty="0"/>
              <a:t>Perceived Competence &amp; Exam Performance</a:t>
            </a:r>
          </a:p>
        </p:txBody>
      </p:sp>
      <p:graphicFrame>
        <p:nvGraphicFramePr>
          <p:cNvPr id="5" name="Table 4">
            <a:extLst>
              <a:ext uri="{FF2B5EF4-FFF2-40B4-BE49-F238E27FC236}">
                <a16:creationId xmlns:a16="http://schemas.microsoft.com/office/drawing/2014/main" id="{90882BC2-8E8B-4CD2-A805-764395343034}"/>
              </a:ext>
            </a:extLst>
          </p:cNvPr>
          <p:cNvGraphicFramePr>
            <a:graphicFrameLocks noGrp="1"/>
          </p:cNvGraphicFramePr>
          <p:nvPr>
            <p:extLst>
              <p:ext uri="{D42A27DB-BD31-4B8C-83A1-F6EECF244321}">
                <p14:modId xmlns:p14="http://schemas.microsoft.com/office/powerpoint/2010/main" val="592357563"/>
              </p:ext>
            </p:extLst>
          </p:nvPr>
        </p:nvGraphicFramePr>
        <p:xfrm>
          <a:off x="4189412" y="0"/>
          <a:ext cx="6629400" cy="6624199"/>
        </p:xfrm>
        <a:graphic>
          <a:graphicData uri="http://schemas.openxmlformats.org/drawingml/2006/table">
            <a:tbl>
              <a:tblPr/>
              <a:tblGrid>
                <a:gridCol w="3810000">
                  <a:extLst>
                    <a:ext uri="{9D8B030D-6E8A-4147-A177-3AD203B41FA5}">
                      <a16:colId xmlns:a16="http://schemas.microsoft.com/office/drawing/2014/main" val="1320426411"/>
                    </a:ext>
                  </a:extLst>
                </a:gridCol>
                <a:gridCol w="2819400">
                  <a:extLst>
                    <a:ext uri="{9D8B030D-6E8A-4147-A177-3AD203B41FA5}">
                      <a16:colId xmlns:a16="http://schemas.microsoft.com/office/drawing/2014/main" val="1885451360"/>
                    </a:ext>
                  </a:extLst>
                </a:gridCol>
              </a:tblGrid>
              <a:tr h="342342">
                <a:tc>
                  <a:txBody>
                    <a:bodyPr/>
                    <a:lstStyle/>
                    <a:p>
                      <a:pPr algn="l" fontAlgn="b"/>
                      <a:r>
                        <a:rPr lang="en-US" sz="2400" b="0" i="0" u="none" strike="noStrike" dirty="0">
                          <a:solidFill>
                            <a:srgbClr val="000000"/>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en-US" sz="2400" b="0" i="0" u="none" strike="noStrike" dirty="0">
                          <a:solidFill>
                            <a:srgbClr val="000000"/>
                          </a:solidFill>
                          <a:effectLst/>
                          <a:latin typeface="Times New Roman" panose="02020603050405020304" pitchFamily="18" charset="0"/>
                        </a:rPr>
                        <a:t>(1)</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126756259"/>
                  </a:ext>
                </a:extLst>
              </a:tr>
              <a:tr h="342342">
                <a:tc>
                  <a:txBody>
                    <a:bodyPr/>
                    <a:lstStyle/>
                    <a:p>
                      <a:pPr algn="l" fontAlgn="ctr"/>
                      <a:r>
                        <a:rPr lang="en-US" sz="2400" b="0" i="1" u="none" strike="noStrike" dirty="0">
                          <a:solidFill>
                            <a:srgbClr val="000000"/>
                          </a:solidFill>
                          <a:effectLst/>
                          <a:latin typeface="Times New Roman" panose="02020603050405020304" pitchFamily="18" charset="0"/>
                        </a:rPr>
                        <a:t>Variables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400" b="0" i="1" u="none" strike="noStrike" dirty="0">
                          <a:solidFill>
                            <a:srgbClr val="000000"/>
                          </a:solidFill>
                          <a:effectLst/>
                          <a:latin typeface="Times New Roman" panose="02020603050405020304" pitchFamily="18" charset="0"/>
                        </a:rPr>
                        <a:t>ExamAvg</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82122698"/>
                  </a:ext>
                </a:extLst>
              </a:tr>
              <a:tr h="342342">
                <a:tc>
                  <a:txBody>
                    <a:bodyPr/>
                    <a:lstStyle/>
                    <a:p>
                      <a:pPr algn="ctr" fontAlgn="ctr"/>
                      <a:endParaRPr lang="en-US" sz="2400" b="0" i="0" u="none" strike="noStrike" dirty="0">
                        <a:solidFill>
                          <a:srgbClr val="000000"/>
                        </a:solidFill>
                        <a:effectLst/>
                        <a:latin typeface="Times New Roman" panose="02020603050405020304" pitchFamily="18"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2400" b="0" i="0" u="none" strike="noStrike" dirty="0">
                        <a:solidFill>
                          <a:srgbClr val="000000"/>
                        </a:solidFill>
                        <a:effectLst/>
                        <a:latin typeface="Times New Roman" panose="02020603050405020304" pitchFamily="18"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792262855"/>
                  </a:ext>
                </a:extLst>
              </a:tr>
              <a:tr h="342342">
                <a:tc rowSpan="2">
                  <a:txBody>
                    <a:bodyPr/>
                    <a:lstStyle/>
                    <a:p>
                      <a:pPr algn="l" fontAlgn="ctr"/>
                      <a:r>
                        <a:rPr lang="en-US" sz="2400" b="0" i="0" u="none" strike="noStrike" dirty="0">
                          <a:solidFill>
                            <a:srgbClr val="000000"/>
                          </a:solidFill>
                          <a:effectLst/>
                          <a:latin typeface="Times New Roman" panose="02020603050405020304" pitchFamily="18" charset="0"/>
                        </a:rPr>
                        <a:t>Threshold</a:t>
                      </a:r>
                    </a:p>
                  </a:txBody>
                  <a:tcPr marL="9525" marR="9525" marT="9525" marB="0" anchor="ctr">
                    <a:lnL>
                      <a:noFill/>
                    </a:lnL>
                    <a:lnR>
                      <a:noFill/>
                    </a:lnR>
                    <a:lnT>
                      <a:noFill/>
                    </a:lnT>
                    <a:lnB>
                      <a:noFill/>
                    </a:lnB>
                    <a:solidFill>
                      <a:schemeClr val="bg1"/>
                    </a:solidFill>
                  </a:tcPr>
                </a:tc>
                <a:tc>
                  <a:txBody>
                    <a:bodyPr/>
                    <a:lstStyle/>
                    <a:p>
                      <a:pPr algn="ctr" fontAlgn="ctr"/>
                      <a:r>
                        <a:rPr lang="en-US" sz="2400" b="0" i="0" u="none" strike="noStrike" dirty="0">
                          <a:solidFill>
                            <a:srgbClr val="000000"/>
                          </a:solidFill>
                          <a:effectLst/>
                          <a:latin typeface="Times New Roman" panose="02020603050405020304" pitchFamily="18" charset="0"/>
                        </a:rPr>
                        <a:t>0.640</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3628735313"/>
                  </a:ext>
                </a:extLst>
              </a:tr>
              <a:tr h="342342">
                <a:tc vMerge="1">
                  <a:txBody>
                    <a:bodyPr/>
                    <a:lstStyle/>
                    <a:p>
                      <a:endParaRPr lang="en-US"/>
                    </a:p>
                  </a:txBody>
                  <a:tcPr/>
                </a:tc>
                <a:tc>
                  <a:txBody>
                    <a:bodyPr/>
                    <a:lstStyle/>
                    <a:p>
                      <a:pPr algn="ctr" fontAlgn="ctr"/>
                      <a:r>
                        <a:rPr lang="en-US" sz="2400" b="0" i="0" u="none" strike="noStrike" dirty="0">
                          <a:solidFill>
                            <a:srgbClr val="000000"/>
                          </a:solidFill>
                          <a:effectLst/>
                          <a:latin typeface="Times New Roman" panose="02020603050405020304" pitchFamily="18" charset="0"/>
                        </a:rPr>
                        <a:t>(2.950)</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2239479576"/>
                  </a:ext>
                </a:extLst>
              </a:tr>
              <a:tr h="342342">
                <a:tc rowSpan="2">
                  <a:txBody>
                    <a:bodyPr/>
                    <a:lstStyle/>
                    <a:p>
                      <a:pPr algn="l" fontAlgn="ctr"/>
                      <a:r>
                        <a:rPr lang="en-US" sz="2400" b="0" i="0" u="none" strike="noStrike" dirty="0">
                          <a:solidFill>
                            <a:srgbClr val="000000"/>
                          </a:solidFill>
                          <a:effectLst/>
                          <a:latin typeface="Times New Roman" panose="02020603050405020304" pitchFamily="18" charset="0"/>
                        </a:rPr>
                        <a:t>Understanding_Centered</a:t>
                      </a:r>
                    </a:p>
                  </a:txBody>
                  <a:tcPr marL="9525" marR="9525" marT="9525" marB="0" anchor="ctr">
                    <a:lnL>
                      <a:noFill/>
                    </a:lnL>
                    <a:lnR>
                      <a:noFill/>
                    </a:lnR>
                    <a:lnT>
                      <a:noFill/>
                    </a:lnT>
                    <a:lnB>
                      <a:noFill/>
                    </a:lnB>
                    <a:solidFill>
                      <a:schemeClr val="bg1"/>
                    </a:solidFill>
                  </a:tcPr>
                </a:tc>
                <a:tc>
                  <a:txBody>
                    <a:bodyPr/>
                    <a:lstStyle/>
                    <a:p>
                      <a:pPr algn="ctr" fontAlgn="ctr"/>
                      <a:r>
                        <a:rPr lang="en-US" sz="2400" b="0" i="0" u="none" strike="noStrike" dirty="0">
                          <a:solidFill>
                            <a:srgbClr val="000000"/>
                          </a:solidFill>
                          <a:effectLst/>
                          <a:latin typeface="Times New Roman" panose="02020603050405020304" pitchFamily="18" charset="0"/>
                        </a:rPr>
                        <a:t>-0.364</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3299882816"/>
                  </a:ext>
                </a:extLst>
              </a:tr>
              <a:tr h="342342">
                <a:tc vMerge="1">
                  <a:txBody>
                    <a:bodyPr/>
                    <a:lstStyle/>
                    <a:p>
                      <a:endParaRPr lang="en-US"/>
                    </a:p>
                  </a:txBody>
                  <a:tcPr/>
                </a:tc>
                <a:tc>
                  <a:txBody>
                    <a:bodyPr/>
                    <a:lstStyle/>
                    <a:p>
                      <a:pPr algn="ctr" fontAlgn="ctr"/>
                      <a:r>
                        <a:rPr lang="en-US" sz="2400" b="0" i="0" u="none" strike="noStrike" dirty="0">
                          <a:solidFill>
                            <a:srgbClr val="000000"/>
                          </a:solidFill>
                          <a:effectLst/>
                          <a:latin typeface="Times New Roman" panose="02020603050405020304" pitchFamily="18" charset="0"/>
                        </a:rPr>
                        <a:t>(2.477)</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1033021787"/>
                  </a:ext>
                </a:extLst>
              </a:tr>
              <a:tr h="342342">
                <a:tc rowSpan="2">
                  <a:txBody>
                    <a:bodyPr/>
                    <a:lstStyle/>
                    <a:p>
                      <a:pPr algn="l" fontAlgn="ctr"/>
                      <a:r>
                        <a:rPr lang="en-US" sz="2400" b="1" i="0" u="none" strike="noStrike" dirty="0">
                          <a:solidFill>
                            <a:srgbClr val="0070C0"/>
                          </a:solidFill>
                          <a:effectLst/>
                          <a:latin typeface="Times New Roman" panose="02020603050405020304" pitchFamily="18" charset="0"/>
                        </a:rPr>
                        <a:t>Threshold x Understanding_Centered</a:t>
                      </a:r>
                    </a:p>
                  </a:txBody>
                  <a:tcPr marL="9525" marR="9525" marT="9525" marB="0" anchor="ctr">
                    <a:lnL>
                      <a:noFill/>
                    </a:lnL>
                    <a:lnR>
                      <a:noFill/>
                    </a:lnR>
                    <a:lnT>
                      <a:noFill/>
                    </a:lnT>
                    <a:lnB>
                      <a:noFill/>
                    </a:lnB>
                    <a:solidFill>
                      <a:schemeClr val="bg1"/>
                    </a:solidFill>
                  </a:tcPr>
                </a:tc>
                <a:tc>
                  <a:txBody>
                    <a:bodyPr/>
                    <a:lstStyle/>
                    <a:p>
                      <a:pPr algn="ctr" fontAlgn="ctr"/>
                      <a:r>
                        <a:rPr lang="en-US" sz="2400" b="1" i="0" u="none" strike="noStrike" dirty="0">
                          <a:solidFill>
                            <a:srgbClr val="0070C0"/>
                          </a:solidFill>
                          <a:effectLst/>
                          <a:latin typeface="Times New Roman" panose="02020603050405020304" pitchFamily="18" charset="0"/>
                        </a:rPr>
                        <a:t>9.544***</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569682152"/>
                  </a:ext>
                </a:extLst>
              </a:tr>
              <a:tr h="342342">
                <a:tc vMerge="1">
                  <a:txBody>
                    <a:bodyPr/>
                    <a:lstStyle/>
                    <a:p>
                      <a:endParaRPr lang="en-US"/>
                    </a:p>
                  </a:txBody>
                  <a:tcPr/>
                </a:tc>
                <a:tc>
                  <a:txBody>
                    <a:bodyPr/>
                    <a:lstStyle/>
                    <a:p>
                      <a:pPr algn="ctr" fontAlgn="ctr"/>
                      <a:r>
                        <a:rPr lang="en-US" sz="2400" b="1" i="0" u="none" strike="noStrike" dirty="0">
                          <a:solidFill>
                            <a:srgbClr val="0070C0"/>
                          </a:solidFill>
                          <a:effectLst/>
                          <a:latin typeface="Times New Roman" panose="02020603050405020304" pitchFamily="18" charset="0"/>
                        </a:rPr>
                        <a:t>(3.250)</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3511845661"/>
                  </a:ext>
                </a:extLst>
              </a:tr>
              <a:tr h="619639">
                <a:tc rowSpan="2">
                  <a:txBody>
                    <a:bodyPr/>
                    <a:lstStyle/>
                    <a:p>
                      <a:pPr algn="l" fontAlgn="ctr"/>
                      <a:r>
                        <a:rPr lang="en-US" sz="2400" b="0" i="0" u="none" strike="noStrike" dirty="0">
                          <a:solidFill>
                            <a:srgbClr val="000000"/>
                          </a:solidFill>
                          <a:effectLst/>
                          <a:latin typeface="Times New Roman" panose="02020603050405020304" pitchFamily="18" charset="0"/>
                        </a:rPr>
                        <a:t>Intercept</a:t>
                      </a:r>
                    </a:p>
                  </a:txBody>
                  <a:tcPr marL="9525" marR="9525" marT="9525" marB="0" anchor="ctr">
                    <a:lnL>
                      <a:noFill/>
                    </a:lnL>
                    <a:lnR>
                      <a:noFill/>
                    </a:lnR>
                    <a:lnT>
                      <a:noFill/>
                    </a:lnT>
                    <a:lnB>
                      <a:noFill/>
                    </a:lnB>
                    <a:solidFill>
                      <a:schemeClr val="bg1"/>
                    </a:solidFill>
                  </a:tcPr>
                </a:tc>
                <a:tc>
                  <a:txBody>
                    <a:bodyPr/>
                    <a:lstStyle/>
                    <a:p>
                      <a:pPr algn="ctr" fontAlgn="ctr"/>
                      <a:r>
                        <a:rPr lang="en-US" sz="2400" b="0" i="0" u="none" strike="noStrike" dirty="0">
                          <a:solidFill>
                            <a:srgbClr val="000000"/>
                          </a:solidFill>
                          <a:effectLst/>
                          <a:latin typeface="Times New Roman" panose="02020603050405020304" pitchFamily="18" charset="0"/>
                        </a:rPr>
                        <a:t>77.403***</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2468243294"/>
                  </a:ext>
                </a:extLst>
              </a:tr>
              <a:tr h="342342">
                <a:tc vMerge="1">
                  <a:txBody>
                    <a:bodyPr/>
                    <a:lstStyle/>
                    <a:p>
                      <a:endParaRPr lang="en-US"/>
                    </a:p>
                  </a:txBody>
                  <a:tcPr/>
                </a:tc>
                <a:tc>
                  <a:txBody>
                    <a:bodyPr/>
                    <a:lstStyle/>
                    <a:p>
                      <a:pPr algn="ctr" fontAlgn="ctr"/>
                      <a:r>
                        <a:rPr lang="en-US" sz="2400" b="0" i="0" u="none" strike="noStrike" dirty="0">
                          <a:solidFill>
                            <a:srgbClr val="000000"/>
                          </a:solidFill>
                          <a:effectLst/>
                          <a:latin typeface="Times New Roman" panose="02020603050405020304" pitchFamily="18" charset="0"/>
                        </a:rPr>
                        <a:t>(2.253)</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3448361376"/>
                  </a:ext>
                </a:extLst>
              </a:tr>
              <a:tr h="342342">
                <a:tc>
                  <a:txBody>
                    <a:bodyPr/>
                    <a:lstStyle/>
                    <a:p>
                      <a:pPr algn="l" fontAlgn="ctr"/>
                      <a:endParaRPr lang="en-US" sz="2400" b="0" i="0" u="none" strike="noStrike" dirty="0">
                        <a:solidFill>
                          <a:srgbClr val="000000"/>
                        </a:solidFill>
                        <a:effectLst/>
                        <a:latin typeface="Times New Roman" panose="02020603050405020304" pitchFamily="18" charset="0"/>
                      </a:endParaRPr>
                    </a:p>
                  </a:txBody>
                  <a:tcPr marL="9525" marR="9525" marT="9525" marB="0" anchor="ctr">
                    <a:lnL>
                      <a:noFill/>
                    </a:lnL>
                    <a:lnR>
                      <a:noFill/>
                    </a:lnR>
                    <a:lnT>
                      <a:noFill/>
                    </a:lnT>
                    <a:lnB>
                      <a:noFill/>
                    </a:lnB>
                    <a:solidFill>
                      <a:schemeClr val="bg1"/>
                    </a:solidFill>
                  </a:tcPr>
                </a:tc>
                <a:tc>
                  <a:txBody>
                    <a:bodyPr/>
                    <a:lstStyle/>
                    <a:p>
                      <a:pPr algn="ctr" fontAlgn="ctr"/>
                      <a:endParaRPr lang="en-US" sz="2400" b="0" i="0" u="none" strike="noStrike" dirty="0">
                        <a:solidFill>
                          <a:srgbClr val="000000"/>
                        </a:solidFill>
                        <a:effectLst/>
                        <a:latin typeface="Times New Roman" panose="02020603050405020304" pitchFamily="18" charset="0"/>
                      </a:endParaRP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2112859910"/>
                  </a:ext>
                </a:extLst>
              </a:tr>
              <a:tr h="342342">
                <a:tc>
                  <a:txBody>
                    <a:bodyPr/>
                    <a:lstStyle/>
                    <a:p>
                      <a:pPr algn="l" fontAlgn="ctr"/>
                      <a:r>
                        <a:rPr lang="en-US" sz="2400" b="0" i="1" u="none" strike="noStrike" dirty="0">
                          <a:solidFill>
                            <a:srgbClr val="000000"/>
                          </a:solidFill>
                          <a:effectLst/>
                          <a:latin typeface="Times New Roman" panose="02020603050405020304" pitchFamily="18" charset="0"/>
                        </a:rPr>
                        <a:t>Observations</a:t>
                      </a:r>
                    </a:p>
                  </a:txBody>
                  <a:tcPr marL="9525" marR="9525" marT="9525" marB="0" anchor="ctr">
                    <a:lnL>
                      <a:noFill/>
                    </a:lnL>
                    <a:lnR>
                      <a:noFill/>
                    </a:lnR>
                    <a:lnT>
                      <a:noFill/>
                    </a:lnT>
                    <a:lnB>
                      <a:noFill/>
                    </a:lnB>
                    <a:solidFill>
                      <a:schemeClr val="bg1"/>
                    </a:solidFill>
                  </a:tcPr>
                </a:tc>
                <a:tc>
                  <a:txBody>
                    <a:bodyPr/>
                    <a:lstStyle/>
                    <a:p>
                      <a:pPr algn="ctr" fontAlgn="ctr"/>
                      <a:r>
                        <a:rPr lang="en-US" sz="2400" b="0" i="0" u="none" strike="noStrike" dirty="0">
                          <a:solidFill>
                            <a:srgbClr val="000000"/>
                          </a:solidFill>
                          <a:effectLst/>
                          <a:latin typeface="Times New Roman" panose="02020603050405020304" pitchFamily="18" charset="0"/>
                        </a:rPr>
                        <a:t>62</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2261110488"/>
                  </a:ext>
                </a:extLst>
              </a:tr>
              <a:tr h="342342">
                <a:tc>
                  <a:txBody>
                    <a:bodyPr/>
                    <a:lstStyle/>
                    <a:p>
                      <a:pPr algn="l" fontAlgn="ctr"/>
                      <a:r>
                        <a:rPr lang="en-US" sz="2400" b="0" i="1" u="none" strike="noStrike" dirty="0">
                          <a:solidFill>
                            <a:srgbClr val="000000"/>
                          </a:solidFill>
                          <a:effectLst/>
                          <a:latin typeface="Times New Roman" panose="02020603050405020304" pitchFamily="18" charset="0"/>
                        </a:rPr>
                        <a:t>R-squared</a:t>
                      </a:r>
                    </a:p>
                  </a:txBody>
                  <a:tcPr marL="9525" marR="9525" marT="9525" marB="0" anchor="ctr">
                    <a:lnL>
                      <a:noFill/>
                    </a:lnL>
                    <a:lnR>
                      <a:noFill/>
                    </a:lnR>
                    <a:lnT>
                      <a:noFill/>
                    </a:lnT>
                    <a:lnB>
                      <a:noFill/>
                    </a:lnB>
                    <a:solidFill>
                      <a:schemeClr val="bg1"/>
                    </a:solidFill>
                  </a:tcPr>
                </a:tc>
                <a:tc>
                  <a:txBody>
                    <a:bodyPr/>
                    <a:lstStyle/>
                    <a:p>
                      <a:pPr algn="ctr" fontAlgn="ctr"/>
                      <a:r>
                        <a:rPr lang="en-US" sz="2400" b="0" i="0" u="none" strike="noStrike" dirty="0">
                          <a:solidFill>
                            <a:srgbClr val="000000"/>
                          </a:solidFill>
                          <a:effectLst/>
                          <a:latin typeface="Times New Roman" panose="02020603050405020304" pitchFamily="18" charset="0"/>
                        </a:rPr>
                        <a:t>0.226</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513935954"/>
                  </a:ext>
                </a:extLst>
              </a:tr>
              <a:tr h="342342">
                <a:tc>
                  <a:txBody>
                    <a:bodyPr/>
                    <a:lstStyle/>
                    <a:p>
                      <a:pPr algn="l" fontAlgn="ctr"/>
                      <a:r>
                        <a:rPr lang="en-US" sz="2400" b="0" i="1" u="none" strike="noStrike" dirty="0">
                          <a:solidFill>
                            <a:srgbClr val="000000"/>
                          </a:solidFill>
                          <a:effectLst/>
                          <a:latin typeface="Times New Roman" panose="02020603050405020304" pitchFamily="18" charset="0"/>
                        </a:rPr>
                        <a:t>Adj. R-squared</a:t>
                      </a:r>
                    </a:p>
                  </a:txBody>
                  <a:tcPr marL="9525" marR="9525" marT="9525" marB="0" anchor="ctr">
                    <a:lnL>
                      <a:noFill/>
                    </a:lnL>
                    <a:lnR>
                      <a:noFill/>
                    </a:lnR>
                    <a:lnT>
                      <a:noFill/>
                    </a:lnT>
                    <a:lnB>
                      <a:noFill/>
                    </a:lnB>
                    <a:solidFill>
                      <a:schemeClr val="bg1"/>
                    </a:solidFill>
                  </a:tcPr>
                </a:tc>
                <a:tc>
                  <a:txBody>
                    <a:bodyPr/>
                    <a:lstStyle/>
                    <a:p>
                      <a:pPr algn="ctr" fontAlgn="ctr"/>
                      <a:r>
                        <a:rPr lang="en-US" sz="2400" b="0" i="0" u="none" strike="noStrike" dirty="0">
                          <a:solidFill>
                            <a:srgbClr val="000000"/>
                          </a:solidFill>
                          <a:effectLst/>
                          <a:latin typeface="Times New Roman" panose="02020603050405020304" pitchFamily="18" charset="0"/>
                        </a:rPr>
                        <a:t>0.186</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522379674"/>
                  </a:ext>
                </a:extLst>
              </a:tr>
              <a:tr h="342342">
                <a:tc>
                  <a:txBody>
                    <a:bodyPr/>
                    <a:lstStyle/>
                    <a:p>
                      <a:pPr algn="l" fontAlgn="ctr"/>
                      <a:r>
                        <a:rPr lang="en-US" sz="2400" b="0" i="1" u="none" strike="noStrike" dirty="0">
                          <a:solidFill>
                            <a:srgbClr val="000000"/>
                          </a:solidFill>
                          <a:effectLst/>
                          <a:latin typeface="Times New Roman" panose="02020603050405020304" pitchFamily="18" charset="0"/>
                        </a:rPr>
                        <a:t>F-statistic</a:t>
                      </a:r>
                    </a:p>
                  </a:txBody>
                  <a:tcPr marL="9525" marR="9525" marT="9525" marB="0" anchor="ctr">
                    <a:lnL>
                      <a:noFill/>
                    </a:lnL>
                    <a:lnR>
                      <a:noFill/>
                    </a:lnR>
                    <a:lnT>
                      <a:noFill/>
                    </a:lnT>
                    <a:lnB>
                      <a:noFill/>
                    </a:lnB>
                    <a:solidFill>
                      <a:schemeClr val="bg1"/>
                    </a:solidFill>
                  </a:tcPr>
                </a:tc>
                <a:tc>
                  <a:txBody>
                    <a:bodyPr/>
                    <a:lstStyle/>
                    <a:p>
                      <a:pPr algn="ctr" fontAlgn="ctr"/>
                      <a:r>
                        <a:rPr lang="en-US" sz="2400" b="0" i="0" u="none" strike="noStrike" dirty="0">
                          <a:solidFill>
                            <a:srgbClr val="000000"/>
                          </a:solidFill>
                          <a:effectLst/>
                          <a:latin typeface="Times New Roman" panose="02020603050405020304" pitchFamily="18" charset="0"/>
                        </a:rPr>
                        <a:t>6.92</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204522890"/>
                  </a:ext>
                </a:extLst>
              </a:tr>
              <a:tr h="342342">
                <a:tc>
                  <a:txBody>
                    <a:bodyPr/>
                    <a:lstStyle/>
                    <a:p>
                      <a:pPr algn="l" fontAlgn="ctr"/>
                      <a:r>
                        <a:rPr lang="en-US" sz="2400" b="0" i="1" u="none" strike="noStrike" dirty="0">
                          <a:solidFill>
                            <a:srgbClr val="000000"/>
                          </a:solidFill>
                          <a:effectLst/>
                          <a:latin typeface="Times New Roman" panose="02020603050405020304" pitchFamily="18" charset="0"/>
                        </a:rPr>
                        <a:t>RMSE</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400" b="0" i="0" u="none" strike="noStrike" dirty="0">
                          <a:solidFill>
                            <a:srgbClr val="000000"/>
                          </a:solidFill>
                          <a:effectLst/>
                          <a:latin typeface="Times New Roman" panose="02020603050405020304" pitchFamily="18" charset="0"/>
                        </a:rPr>
                        <a:t>11.595</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63118963"/>
                  </a:ext>
                </a:extLst>
              </a:tr>
            </a:tbl>
          </a:graphicData>
        </a:graphic>
      </p:graphicFrame>
    </p:spTree>
    <p:extLst>
      <p:ext uri="{BB962C8B-B14F-4D97-AF65-F5344CB8AC3E}">
        <p14:creationId xmlns:p14="http://schemas.microsoft.com/office/powerpoint/2010/main" val="285848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usiness Contrast 16x9">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3B9166-2E01-44C0-B213-4E36B4FF9306}" vid="{9FB243D3-233B-4EB4-BE37-C505132985D4}"/>
    </a:ext>
  </a:extLst>
</a:theme>
</file>

<file path=ppt/theme/theme2.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32D51B-405E-4F81-B5A9-F253CD7FC481}">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BE7567CE-A543-444C-8597-EB2278491126}">
  <ds:schemaRefs>
    <ds:schemaRef ds:uri="http://schemas.microsoft.com/sharepoint/v3/contenttype/forms"/>
  </ds:schemaRefs>
</ds:datastoreItem>
</file>

<file path=customXml/itemProps3.xml><?xml version="1.0" encoding="utf-8"?>
<ds:datastoreItem xmlns:ds="http://schemas.openxmlformats.org/officeDocument/2006/customXml" ds:itemID="{44CEB76F-5C52-4F69-A3C1-2DBEA8CF74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Business contrast presentation (widescreen)</Template>
  <TotalTime>2847</TotalTime>
  <Words>1417</Words>
  <Application>Microsoft Office PowerPoint</Application>
  <PresentationFormat>Custom</PresentationFormat>
  <Paragraphs>337</Paragraphs>
  <Slides>20</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vt:lpstr>
      <vt:lpstr>Calibri</vt:lpstr>
      <vt:lpstr>Franklin Gothic Medium</vt:lpstr>
      <vt:lpstr>Times New Roman</vt:lpstr>
      <vt:lpstr>Business Contrast 16x9</vt:lpstr>
      <vt:lpstr>Feedback Thresholds and Learning Independence: A Comparative Study of Scaffolded Technology Integration in Business Statistics Education</vt:lpstr>
      <vt:lpstr>Scoreboard for Excel</vt:lpstr>
      <vt:lpstr>Thresholds – feedback withheld until 50% correct</vt:lpstr>
      <vt:lpstr>Hypotheses</vt:lpstr>
      <vt:lpstr>Method</vt:lpstr>
      <vt:lpstr>Findings</vt:lpstr>
      <vt:lpstr>Expected Correlation:  Perceived Understanding &amp; Exam Grades</vt:lpstr>
      <vt:lpstr>Survey Correlations: Likert Q’s</vt:lpstr>
      <vt:lpstr>Perceived Competence &amp; Exam Performance</vt:lpstr>
      <vt:lpstr>PowerPoint Presentation</vt:lpstr>
      <vt:lpstr>Perceived Competence &amp; Exam Scores</vt:lpstr>
      <vt:lpstr>Conclusions:  Thresholds &amp; Metacognition</vt:lpstr>
      <vt:lpstr>PowerPoint Presentation</vt:lpstr>
      <vt:lpstr>Future Research</vt:lpstr>
      <vt:lpstr>We appreciate any comments, questions, or feedback</vt:lpstr>
      <vt:lpstr>Appendices</vt:lpstr>
      <vt:lpstr>Perceived Competence &amp; Exam Scores</vt:lpstr>
      <vt:lpstr>Conceptual Questions</vt:lpstr>
      <vt:lpstr>Conceptual Question Performance</vt:lpstr>
      <vt:lpstr>Survey Correlations: Likert Q’s and Exam Average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Learning with Academic Integrity Controls: A Scoreboard Excel Demonstration and Presentation of Evidence from Business Statistics</dc:title>
  <dc:creator>thaase@rcnj-ads.ramapo.edu</dc:creator>
  <cp:lastModifiedBy>Gordon, Ellen</cp:lastModifiedBy>
  <cp:revision>83</cp:revision>
  <dcterms:created xsi:type="dcterms:W3CDTF">2024-07-31T02:57:19Z</dcterms:created>
  <dcterms:modified xsi:type="dcterms:W3CDTF">2026-03-05T18:25:43Z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