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265" r:id="rId3"/>
    <p:sldId id="267" r:id="rId4"/>
    <p:sldId id="275" r:id="rId5"/>
    <p:sldId id="259" r:id="rId6"/>
    <p:sldId id="262" r:id="rId7"/>
    <p:sldId id="279" r:id="rId8"/>
    <p:sldId id="280" r:id="rId9"/>
    <p:sldId id="264" r:id="rId10"/>
    <p:sldId id="266" r:id="rId11"/>
    <p:sldId id="277" r:id="rId12"/>
    <p:sldId id="276" r:id="rId13"/>
    <p:sldId id="268" r:id="rId14"/>
    <p:sldId id="269" r:id="rId15"/>
    <p:sldId id="270" r:id="rId16"/>
    <p:sldId id="271" r:id="rId17"/>
    <p:sldId id="272" r:id="rId18"/>
    <p:sldId id="273" r:id="rId19"/>
    <p:sldId id="274" r:id="rId20"/>
    <p:sldId id="278" r:id="rId21"/>
    <p:sldId id="26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75"/>
    <p:restoredTop sz="94658"/>
  </p:normalViewPr>
  <p:slideViewPr>
    <p:cSldViewPr showGuides="1">
      <p:cViewPr varScale="1">
        <p:scale>
          <a:sx n="116" d="100"/>
          <a:sy n="116" d="100"/>
        </p:scale>
        <p:origin x="1096" y="17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D36411-8D1D-4B42-AAD9-85D12F9E3511}" type="datetimeFigureOut">
              <a:rPr lang="en-US" smtClean="0"/>
              <a:t>3/7/25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C1727-6472-3C4C-9055-10BE5170F74A}" type="slidenum">
              <a:rPr lang="en-US" smtClean="0"/>
              <a:t>‹#›</a:t>
            </a:fld>
            <a:endParaRPr lang="en-US"/>
          </a:p>
        </p:txBody>
      </p:sp>
    </p:spTree>
    <p:extLst>
      <p:ext uri="{BB962C8B-B14F-4D97-AF65-F5344CB8AC3E}">
        <p14:creationId xmlns:p14="http://schemas.microsoft.com/office/powerpoint/2010/main" val="770531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 scores, table, alpha</a:t>
            </a:r>
          </a:p>
        </p:txBody>
      </p:sp>
      <p:sp>
        <p:nvSpPr>
          <p:cNvPr id="4" name="Slide Number Placeholder 3"/>
          <p:cNvSpPr>
            <a:spLocks noGrp="1"/>
          </p:cNvSpPr>
          <p:nvPr>
            <p:ph type="sldNum" sz="quarter" idx="5"/>
          </p:nvPr>
        </p:nvSpPr>
        <p:spPr/>
        <p:txBody>
          <a:bodyPr/>
          <a:lstStyle/>
          <a:p>
            <a:fld id="{B52C1727-6472-3C4C-9055-10BE5170F74A}" type="slidenum">
              <a:rPr lang="en-US" smtClean="0"/>
              <a:t>16</a:t>
            </a:fld>
            <a:endParaRPr lang="en-US"/>
          </a:p>
        </p:txBody>
      </p:sp>
    </p:spTree>
    <p:extLst>
      <p:ext uri="{BB962C8B-B14F-4D97-AF65-F5344CB8AC3E}">
        <p14:creationId xmlns:p14="http://schemas.microsoft.com/office/powerpoint/2010/main" val="1134652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table</a:t>
            </a:r>
          </a:p>
        </p:txBody>
      </p:sp>
      <p:sp>
        <p:nvSpPr>
          <p:cNvPr id="4" name="Slide Number Placeholder 3"/>
          <p:cNvSpPr>
            <a:spLocks noGrp="1"/>
          </p:cNvSpPr>
          <p:nvPr>
            <p:ph type="sldNum" sz="quarter" idx="5"/>
          </p:nvPr>
        </p:nvSpPr>
        <p:spPr/>
        <p:txBody>
          <a:bodyPr/>
          <a:lstStyle/>
          <a:p>
            <a:fld id="{B52C1727-6472-3C4C-9055-10BE5170F74A}" type="slidenum">
              <a:rPr lang="en-US" smtClean="0"/>
              <a:t>17</a:t>
            </a:fld>
            <a:endParaRPr lang="en-US"/>
          </a:p>
        </p:txBody>
      </p:sp>
    </p:spTree>
    <p:extLst>
      <p:ext uri="{BB962C8B-B14F-4D97-AF65-F5344CB8AC3E}">
        <p14:creationId xmlns:p14="http://schemas.microsoft.com/office/powerpoint/2010/main" val="3700163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52C1727-6472-3C4C-9055-10BE5170F74A}" type="slidenum">
              <a:rPr lang="en-US" smtClean="0"/>
              <a:t>19</a:t>
            </a:fld>
            <a:endParaRPr lang="en-US"/>
          </a:p>
        </p:txBody>
      </p:sp>
    </p:spTree>
    <p:extLst>
      <p:ext uri="{BB962C8B-B14F-4D97-AF65-F5344CB8AC3E}">
        <p14:creationId xmlns:p14="http://schemas.microsoft.com/office/powerpoint/2010/main" val="1335412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05394-6B57-D33F-CBBD-5618A91259A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D344966-7D48-0405-3633-3163B45264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56B205-DEC5-ED3D-76D0-0682EFF71728}"/>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5" name="Footer Placeholder 4">
            <a:extLst>
              <a:ext uri="{FF2B5EF4-FFF2-40B4-BE49-F238E27FC236}">
                <a16:creationId xmlns:a16="http://schemas.microsoft.com/office/drawing/2014/main" id="{DC4E201D-C941-24E7-BA33-36447D1E3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5B6D37-A91A-BD75-EDBA-DA846181330E}"/>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4128211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08F35-8AC0-65FB-AEF5-9E8B7A5819D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9309D7-B76E-7205-AFCE-F9BF6428AB0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925576-02D6-21F5-6253-EE9765A3E227}"/>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5" name="Footer Placeholder 4">
            <a:extLst>
              <a:ext uri="{FF2B5EF4-FFF2-40B4-BE49-F238E27FC236}">
                <a16:creationId xmlns:a16="http://schemas.microsoft.com/office/drawing/2014/main" id="{E10419D0-1FBC-5408-1981-DF31180A97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2D1F78-294A-A232-0BA1-012527D1EC8D}"/>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855628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D3A3400-7EBC-2BC8-6334-9111F9DD76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D143DB-EEC5-9B66-8C1D-6824AE161E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6155A-CD9A-7C1B-4E87-16796F860ECA}"/>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5" name="Footer Placeholder 4">
            <a:extLst>
              <a:ext uri="{FF2B5EF4-FFF2-40B4-BE49-F238E27FC236}">
                <a16:creationId xmlns:a16="http://schemas.microsoft.com/office/drawing/2014/main" id="{45DB40F4-3FF8-E9E7-1DBA-548CDD0AD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EFFBE6-623E-61B5-41A0-7F66D839989E}"/>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3403973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FAE72-080A-736E-4D2A-63DA6CC591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BD8758-FE6C-572B-E489-A331662D98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3EA6C4-88F7-DE94-38D8-00CE3ACCC63F}"/>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5" name="Footer Placeholder 4">
            <a:extLst>
              <a:ext uri="{FF2B5EF4-FFF2-40B4-BE49-F238E27FC236}">
                <a16:creationId xmlns:a16="http://schemas.microsoft.com/office/drawing/2014/main" id="{28F13C0F-B02A-FFCE-51B1-A960998752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5C96E-74BC-7C20-CFA3-FA329EC71CDA}"/>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746957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8F338-C07A-12B0-6D41-8B9D80B5D4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B53E64E-DD00-D74A-FFCD-6EA5A2F4C9F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77B86D-A66E-2074-187F-CFD5EE4D35E8}"/>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5" name="Footer Placeholder 4">
            <a:extLst>
              <a:ext uri="{FF2B5EF4-FFF2-40B4-BE49-F238E27FC236}">
                <a16:creationId xmlns:a16="http://schemas.microsoft.com/office/drawing/2014/main" id="{206B4301-DC08-0709-2890-1E1988C73E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3F0F69-0713-0C0D-BD60-C0F01CFB4672}"/>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14530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E2FCE-8A7C-8AB8-4660-444DA39DE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72BD8B-2E5D-10CA-AD2B-C74FED57A1C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B9B8E2-A11D-08E6-C573-C4A4C53149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CB7E4CC-DB03-1DB4-EEAA-749051E8F429}"/>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6" name="Footer Placeholder 5">
            <a:extLst>
              <a:ext uri="{FF2B5EF4-FFF2-40B4-BE49-F238E27FC236}">
                <a16:creationId xmlns:a16="http://schemas.microsoft.com/office/drawing/2014/main" id="{9979ADD8-AA01-23A2-81DB-0B296736E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3F463F-7459-B2A6-E8B6-A5D6B03691B2}"/>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1514048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1495B-54DF-FC3B-2FF8-8DF76C1F95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EAE5E7-889A-D0F9-8292-78250EEE2A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F4122FC-CEBE-86A6-9350-3D728626DF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1697C76-710D-B637-4247-736BCEF58F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E33B54-16C3-17DF-FC0D-7E899932E22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560D992-AE02-1F90-EFAE-4EA8775E46F7}"/>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8" name="Footer Placeholder 7">
            <a:extLst>
              <a:ext uri="{FF2B5EF4-FFF2-40B4-BE49-F238E27FC236}">
                <a16:creationId xmlns:a16="http://schemas.microsoft.com/office/drawing/2014/main" id="{E7E40050-3326-4332-1B90-7D1B18334F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98C9B8C-F284-EFF4-F786-1E36C92E26E1}"/>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2495509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6961F-5FBD-7E05-8681-9426727AC4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86D4D0-E0F7-F278-EF59-295B4EC9A5CF}"/>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4" name="Footer Placeholder 3">
            <a:extLst>
              <a:ext uri="{FF2B5EF4-FFF2-40B4-BE49-F238E27FC236}">
                <a16:creationId xmlns:a16="http://schemas.microsoft.com/office/drawing/2014/main" id="{52A027EA-DB0B-0883-A35E-078E4967320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290A8EC-EA6C-01B7-0094-621075434036}"/>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29356415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7CB089-9542-F983-379A-4C98ADDFFE2E}"/>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3" name="Footer Placeholder 2">
            <a:extLst>
              <a:ext uri="{FF2B5EF4-FFF2-40B4-BE49-F238E27FC236}">
                <a16:creationId xmlns:a16="http://schemas.microsoft.com/office/drawing/2014/main" id="{1AEFC896-8C9D-0D37-4A87-0404603D24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BDC9C8-AC7E-8923-D44E-D7E79B3E206B}"/>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84449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9A846-7E95-D2B4-2CF1-3957B75D58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3400B75-7B0E-6C3B-4EBC-C60BEAB913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5DB64C-987B-B29F-15D4-E493EA9B03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339331-BDBD-0DC0-0365-8B4E29DD6DD4}"/>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6" name="Footer Placeholder 5">
            <a:extLst>
              <a:ext uri="{FF2B5EF4-FFF2-40B4-BE49-F238E27FC236}">
                <a16:creationId xmlns:a16="http://schemas.microsoft.com/office/drawing/2014/main" id="{328CF4D1-1630-12C6-DD06-B776D12750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B124A1-C058-9C1A-D6B4-E1461ACC7DEC}"/>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2645998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1C33F-0F5B-9DAC-6997-CF2B92B636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85E0849-2789-6E2E-322A-8E60A927EA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7B3781-BBFB-A678-6381-97B650434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5732ED-90B1-3153-6BE5-14F5BD8D9284}"/>
              </a:ext>
            </a:extLst>
          </p:cNvPr>
          <p:cNvSpPr>
            <a:spLocks noGrp="1"/>
          </p:cNvSpPr>
          <p:nvPr>
            <p:ph type="dt" sz="half" idx="10"/>
          </p:nvPr>
        </p:nvSpPr>
        <p:spPr/>
        <p:txBody>
          <a:bodyPr/>
          <a:lstStyle/>
          <a:p>
            <a:fld id="{962FEAC5-5F2B-8B4C-ACD0-DEA0E9E6B24F}" type="datetimeFigureOut">
              <a:rPr lang="en-US" smtClean="0"/>
              <a:t>3/7/25</a:t>
            </a:fld>
            <a:endParaRPr lang="en-US"/>
          </a:p>
        </p:txBody>
      </p:sp>
      <p:sp>
        <p:nvSpPr>
          <p:cNvPr id="6" name="Footer Placeholder 5">
            <a:extLst>
              <a:ext uri="{FF2B5EF4-FFF2-40B4-BE49-F238E27FC236}">
                <a16:creationId xmlns:a16="http://schemas.microsoft.com/office/drawing/2014/main" id="{8973D4FC-319C-225B-1493-AA6599A503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7B74B-5EED-F2C8-A60D-20597DE887AD}"/>
              </a:ext>
            </a:extLst>
          </p:cNvPr>
          <p:cNvSpPr>
            <a:spLocks noGrp="1"/>
          </p:cNvSpPr>
          <p:nvPr>
            <p:ph type="sldNum" sz="quarter" idx="12"/>
          </p:nvPr>
        </p:nvSpPr>
        <p:spPr/>
        <p:txBody>
          <a:bodyPr/>
          <a:lstStyle/>
          <a:p>
            <a:fld id="{5719A37C-3CAD-9D4F-9BD7-13DDE07C0CD6}" type="slidenum">
              <a:rPr lang="en-US" smtClean="0"/>
              <a:t>‹#›</a:t>
            </a:fld>
            <a:endParaRPr lang="en-US"/>
          </a:p>
        </p:txBody>
      </p:sp>
    </p:spTree>
    <p:extLst>
      <p:ext uri="{BB962C8B-B14F-4D97-AF65-F5344CB8AC3E}">
        <p14:creationId xmlns:p14="http://schemas.microsoft.com/office/powerpoint/2010/main" val="1136655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C256BC2-FB3E-B690-827C-949069F559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C07765-C338-D508-A5AD-062EA41261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7025DB-A8EA-91C8-34F9-2B6F3C513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62FEAC5-5F2B-8B4C-ACD0-DEA0E9E6B24F}" type="datetimeFigureOut">
              <a:rPr lang="en-US" smtClean="0"/>
              <a:t>3/7/25</a:t>
            </a:fld>
            <a:endParaRPr lang="en-US"/>
          </a:p>
        </p:txBody>
      </p:sp>
      <p:sp>
        <p:nvSpPr>
          <p:cNvPr id="5" name="Footer Placeholder 4">
            <a:extLst>
              <a:ext uri="{FF2B5EF4-FFF2-40B4-BE49-F238E27FC236}">
                <a16:creationId xmlns:a16="http://schemas.microsoft.com/office/drawing/2014/main" id="{050962F3-A869-7E2E-43F3-B79DD4AD37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99A2DB4F-5E82-62B4-15EE-574682DD4A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719A37C-3CAD-9D4F-9BD7-13DDE07C0CD6}" type="slidenum">
              <a:rPr lang="en-US" smtClean="0"/>
              <a:t>‹#›</a:t>
            </a:fld>
            <a:endParaRPr lang="en-US"/>
          </a:p>
        </p:txBody>
      </p:sp>
    </p:spTree>
    <p:extLst>
      <p:ext uri="{BB962C8B-B14F-4D97-AF65-F5344CB8AC3E}">
        <p14:creationId xmlns:p14="http://schemas.microsoft.com/office/powerpoint/2010/main" val="3938129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B10E-25BD-4196-5F34-B8633AF97E2C}"/>
              </a:ext>
            </a:extLst>
          </p:cNvPr>
          <p:cNvSpPr>
            <a:spLocks noGrp="1"/>
          </p:cNvSpPr>
          <p:nvPr>
            <p:ph type="ctrTitle"/>
          </p:nvPr>
        </p:nvSpPr>
        <p:spPr/>
        <p:txBody>
          <a:bodyPr>
            <a:normAutofit fontScale="90000"/>
          </a:bodyPr>
          <a:lstStyle/>
          <a:p>
            <a:r>
              <a:rPr lang="en-US" b="0" i="1" dirty="0">
                <a:solidFill>
                  <a:srgbClr val="222222"/>
                </a:solidFill>
                <a:effectLst/>
                <a:latin typeface="+mn-lt"/>
              </a:rPr>
              <a:t>Enhancing Analytics Education through Artificial Intelligence and Automated Learning tools</a:t>
            </a:r>
            <a:endParaRPr lang="en-US" dirty="0">
              <a:latin typeface="+mn-lt"/>
            </a:endParaRPr>
          </a:p>
        </p:txBody>
      </p:sp>
      <p:sp>
        <p:nvSpPr>
          <p:cNvPr id="3" name="Subtitle 2">
            <a:extLst>
              <a:ext uri="{FF2B5EF4-FFF2-40B4-BE49-F238E27FC236}">
                <a16:creationId xmlns:a16="http://schemas.microsoft.com/office/drawing/2014/main" id="{75E0387C-D8A7-2285-59C8-CC0629D37B84}"/>
              </a:ext>
            </a:extLst>
          </p:cNvPr>
          <p:cNvSpPr>
            <a:spLocks noGrp="1"/>
          </p:cNvSpPr>
          <p:nvPr>
            <p:ph type="subTitle" idx="1"/>
          </p:nvPr>
        </p:nvSpPr>
        <p:spPr>
          <a:xfrm>
            <a:off x="1066800" y="3848100"/>
            <a:ext cx="10058400" cy="2608262"/>
          </a:xfrm>
        </p:spPr>
        <p:txBody>
          <a:bodyPr>
            <a:normAutofit/>
          </a:bodyPr>
          <a:lstStyle/>
          <a:p>
            <a:r>
              <a:rPr lang="en-US" b="0" i="0" dirty="0">
                <a:solidFill>
                  <a:srgbClr val="222222"/>
                </a:solidFill>
                <a:effectLst/>
              </a:rPr>
              <a:t>Raymond Frost, Janna </a:t>
            </a:r>
            <a:r>
              <a:rPr lang="en-US" b="0" i="0" dirty="0" err="1">
                <a:solidFill>
                  <a:srgbClr val="222222"/>
                </a:solidFill>
                <a:effectLst/>
              </a:rPr>
              <a:t>Chimeli</a:t>
            </a:r>
            <a:r>
              <a:rPr lang="en-US" b="0" i="0" dirty="0">
                <a:solidFill>
                  <a:srgbClr val="222222"/>
                </a:solidFill>
                <a:effectLst/>
              </a:rPr>
              <a:t>, Ellen Gordon, Vic Matta, Adam Moyer </a:t>
            </a:r>
          </a:p>
          <a:p>
            <a:r>
              <a:rPr lang="en-US" b="0" i="0" dirty="0">
                <a:solidFill>
                  <a:srgbClr val="222222"/>
                </a:solidFill>
                <a:effectLst/>
              </a:rPr>
              <a:t>Ohio University</a:t>
            </a:r>
          </a:p>
          <a:p>
            <a:endParaRPr lang="en-US" dirty="0">
              <a:solidFill>
                <a:srgbClr val="222222"/>
              </a:solidFill>
            </a:endParaRPr>
          </a:p>
          <a:p>
            <a:r>
              <a:rPr lang="en-US" b="0" i="0" dirty="0">
                <a:solidFill>
                  <a:srgbClr val="222222"/>
                </a:solidFill>
                <a:effectLst/>
              </a:rPr>
              <a:t>Timothy Haase </a:t>
            </a:r>
          </a:p>
          <a:p>
            <a:r>
              <a:rPr lang="en-US" b="0" i="0" dirty="0">
                <a:solidFill>
                  <a:srgbClr val="222222"/>
                </a:solidFill>
                <a:effectLst/>
              </a:rPr>
              <a:t>Ramapo College of New Jersey</a:t>
            </a:r>
            <a:endParaRPr lang="en-US" dirty="0"/>
          </a:p>
        </p:txBody>
      </p:sp>
    </p:spTree>
    <p:extLst>
      <p:ext uri="{BB962C8B-B14F-4D97-AF65-F5344CB8AC3E}">
        <p14:creationId xmlns:p14="http://schemas.microsoft.com/office/powerpoint/2010/main" val="358590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046A4B-6460-AA73-F664-97ECD0C5584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39271DF5-0496-FB04-DE51-99EB26DC08E3}"/>
              </a:ext>
            </a:extLst>
          </p:cNvPr>
          <p:cNvSpPr txBox="1"/>
          <p:nvPr/>
        </p:nvSpPr>
        <p:spPr>
          <a:xfrm>
            <a:off x="266700" y="152400"/>
            <a:ext cx="11544300" cy="523220"/>
          </a:xfrm>
          <a:prstGeom prst="rect">
            <a:avLst/>
          </a:prstGeom>
          <a:noFill/>
        </p:spPr>
        <p:txBody>
          <a:bodyPr wrap="square" rtlCol="0">
            <a:spAutoFit/>
          </a:bodyPr>
          <a:lstStyle/>
          <a:p>
            <a:r>
              <a:rPr lang="en-US" sz="2800" dirty="0"/>
              <a:t>ChatGPT output</a:t>
            </a:r>
          </a:p>
        </p:txBody>
      </p:sp>
      <p:sp>
        <p:nvSpPr>
          <p:cNvPr id="2" name="TextBox 1">
            <a:extLst>
              <a:ext uri="{FF2B5EF4-FFF2-40B4-BE49-F238E27FC236}">
                <a16:creationId xmlns:a16="http://schemas.microsoft.com/office/drawing/2014/main" id="{61020D0A-BA12-5001-10D6-0C8A2C35A988}"/>
              </a:ext>
            </a:extLst>
          </p:cNvPr>
          <p:cNvSpPr txBox="1"/>
          <p:nvPr/>
        </p:nvSpPr>
        <p:spPr>
          <a:xfrm>
            <a:off x="495300" y="800100"/>
            <a:ext cx="11353800" cy="6001643"/>
          </a:xfrm>
          <a:prstGeom prst="rect">
            <a:avLst/>
          </a:prstGeom>
          <a:noFill/>
        </p:spPr>
        <p:txBody>
          <a:bodyPr wrap="square" rtlCol="0">
            <a:spAutoFit/>
          </a:bodyPr>
          <a:lstStyle/>
          <a:p>
            <a:r>
              <a:rPr lang="en-US" sz="2400" dirty="0"/>
              <a:t>A company claims that employees work an average of 100 hours per month. Management believes the work hours are lower than this and collects a sample to test their hypothesis at a 0.05 significance level.</a:t>
            </a:r>
          </a:p>
          <a:p>
            <a:endParaRPr lang="en-US" sz="2400" dirty="0"/>
          </a:p>
          <a:p>
            <a:r>
              <a:rPr lang="en-US" sz="2400" dirty="0"/>
              <a:t>An online retailer reports that the average purchase amount per transaction is $200. They suspect that recent promotions have not significantly lowered the average purchase amount. A sample of transactions was collected to test at the 0.05 level.</a:t>
            </a:r>
          </a:p>
          <a:p>
            <a:endParaRPr lang="en-US" sz="2400" dirty="0"/>
          </a:p>
          <a:p>
            <a:r>
              <a:rPr lang="en-US" sz="2400" dirty="0"/>
              <a:t>A factory's old machines produce an average of 300 units per day. Management tests a new machine to determine if output has increased. A sample was taken, and at a 0.05 significance level, they test whether production has increased.</a:t>
            </a:r>
          </a:p>
          <a:p>
            <a:endParaRPr lang="en-US" sz="2400" dirty="0"/>
          </a:p>
          <a:p>
            <a:r>
              <a:rPr lang="en-US" sz="2400" dirty="0"/>
              <a:t>A website typically loads in 400ms on average. A new optimization technique was applied to improve load times. A sample of load times was taken to see if the new method significantly reduces load time at a 0.05 level.</a:t>
            </a:r>
          </a:p>
          <a:p>
            <a:endParaRPr lang="en-US" sz="2400" dirty="0"/>
          </a:p>
        </p:txBody>
      </p:sp>
    </p:spTree>
    <p:extLst>
      <p:ext uri="{BB962C8B-B14F-4D97-AF65-F5344CB8AC3E}">
        <p14:creationId xmlns:p14="http://schemas.microsoft.com/office/powerpoint/2010/main" val="2518483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05204-C680-6968-119B-8CE5D2DD76A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C4C21AD-C4AB-F750-4CBE-02F3021EBB3C}"/>
              </a:ext>
            </a:extLst>
          </p:cNvPr>
          <p:cNvSpPr txBox="1"/>
          <p:nvPr/>
        </p:nvSpPr>
        <p:spPr>
          <a:xfrm>
            <a:off x="323850" y="0"/>
            <a:ext cx="11544300" cy="523220"/>
          </a:xfrm>
          <a:prstGeom prst="rect">
            <a:avLst/>
          </a:prstGeom>
          <a:noFill/>
          <a:ln>
            <a:solidFill>
              <a:schemeClr val="accent5">
                <a:lumMod val="40000"/>
                <a:lumOff val="60000"/>
              </a:schemeClr>
            </a:solidFill>
          </a:ln>
        </p:spPr>
        <p:txBody>
          <a:bodyPr wrap="square" rtlCol="0">
            <a:spAutoFit/>
          </a:bodyPr>
          <a:lstStyle/>
          <a:p>
            <a:r>
              <a:rPr lang="en-US" sz="2800" dirty="0" err="1"/>
              <a:t>Scorechart</a:t>
            </a:r>
            <a:r>
              <a:rPr lang="en-US" sz="2800" dirty="0"/>
              <a:t> and Scoreboard are free at </a:t>
            </a:r>
            <a:r>
              <a:rPr lang="en-US" sz="2800" dirty="0" err="1"/>
              <a:t>www.ScoreboardExcel.com</a:t>
            </a:r>
            <a:r>
              <a:rPr lang="en-US" sz="2800" dirty="0"/>
              <a:t> </a:t>
            </a:r>
          </a:p>
        </p:txBody>
      </p:sp>
      <p:pic>
        <p:nvPicPr>
          <p:cNvPr id="5" name="Picture 4">
            <a:extLst>
              <a:ext uri="{FF2B5EF4-FFF2-40B4-BE49-F238E27FC236}">
                <a16:creationId xmlns:a16="http://schemas.microsoft.com/office/drawing/2014/main" id="{F4209AB6-72F0-BD53-DCA7-EF70BD1D9A9C}"/>
              </a:ext>
            </a:extLst>
          </p:cNvPr>
          <p:cNvPicPr>
            <a:picLocks noChangeAspect="1"/>
          </p:cNvPicPr>
          <p:nvPr/>
        </p:nvPicPr>
        <p:blipFill>
          <a:blip r:embed="rId2"/>
          <a:srcRect/>
          <a:stretch/>
        </p:blipFill>
        <p:spPr>
          <a:xfrm>
            <a:off x="15607" y="685800"/>
            <a:ext cx="12207847" cy="6011996"/>
          </a:xfrm>
          <a:prstGeom prst="rect">
            <a:avLst/>
          </a:prstGeom>
        </p:spPr>
      </p:pic>
    </p:spTree>
    <p:extLst>
      <p:ext uri="{BB962C8B-B14F-4D97-AF65-F5344CB8AC3E}">
        <p14:creationId xmlns:p14="http://schemas.microsoft.com/office/powerpoint/2010/main" val="31318291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2E390-C9AB-F631-06C5-4270723EB0C0}"/>
              </a:ext>
            </a:extLst>
          </p:cNvPr>
          <p:cNvSpPr>
            <a:spLocks noGrp="1"/>
          </p:cNvSpPr>
          <p:nvPr>
            <p:ph type="title"/>
          </p:nvPr>
        </p:nvSpPr>
        <p:spPr/>
        <p:txBody>
          <a:bodyPr/>
          <a:lstStyle/>
          <a:p>
            <a:r>
              <a:rPr lang="en-US" dirty="0"/>
              <a:t>Zero Day Stats – Guided Discovery Learning</a:t>
            </a:r>
          </a:p>
        </p:txBody>
      </p:sp>
      <p:sp>
        <p:nvSpPr>
          <p:cNvPr id="3" name="Content Placeholder 2">
            <a:extLst>
              <a:ext uri="{FF2B5EF4-FFF2-40B4-BE49-F238E27FC236}">
                <a16:creationId xmlns:a16="http://schemas.microsoft.com/office/drawing/2014/main" id="{16B204F0-8CD6-481B-CC65-2D8470C29D24}"/>
              </a:ext>
            </a:extLst>
          </p:cNvPr>
          <p:cNvSpPr>
            <a:spLocks noGrp="1"/>
          </p:cNvSpPr>
          <p:nvPr>
            <p:ph idx="1"/>
          </p:nvPr>
        </p:nvSpPr>
        <p:spPr/>
        <p:txBody>
          <a:bodyPr/>
          <a:lstStyle/>
          <a:p>
            <a:r>
              <a:rPr lang="en-US" b="1" dirty="0"/>
              <a:t>Discovery learning</a:t>
            </a:r>
            <a:r>
              <a:rPr lang="en-US" dirty="0"/>
              <a:t> is an approach to education where learners actively explore and discover information for themselves rather than being directly taught by an instructor. It is based on the idea that students learn best when they construct their own knowledge through experiences, problem-solving, and experimentation. In guided discovery learning instructors provide hints or scaffolding to help students discover concepts.</a:t>
            </a:r>
          </a:p>
          <a:p>
            <a:r>
              <a:rPr lang="en-US" dirty="0"/>
              <a:t>We think that the next series of slides, constructed using the template, could appear as a challenge on the very first day of class.</a:t>
            </a:r>
          </a:p>
        </p:txBody>
      </p:sp>
    </p:spTree>
    <p:extLst>
      <p:ext uri="{BB962C8B-B14F-4D97-AF65-F5344CB8AC3E}">
        <p14:creationId xmlns:p14="http://schemas.microsoft.com/office/powerpoint/2010/main" val="453264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423B40-11DA-68AB-655D-8E6ABD13C147}"/>
              </a:ext>
            </a:extLst>
          </p:cNvPr>
          <p:cNvPicPr>
            <a:picLocks noChangeAspect="1"/>
          </p:cNvPicPr>
          <p:nvPr/>
        </p:nvPicPr>
        <p:blipFill>
          <a:blip r:embed="rId2"/>
          <a:srcRect/>
          <a:stretch/>
        </p:blipFill>
        <p:spPr>
          <a:xfrm>
            <a:off x="28143" y="311376"/>
            <a:ext cx="12135713" cy="6537902"/>
          </a:xfrm>
          <a:prstGeom prst="rect">
            <a:avLst/>
          </a:prstGeom>
        </p:spPr>
      </p:pic>
      <p:sp>
        <p:nvSpPr>
          <p:cNvPr id="2" name="TextBox 1">
            <a:extLst>
              <a:ext uri="{FF2B5EF4-FFF2-40B4-BE49-F238E27FC236}">
                <a16:creationId xmlns:a16="http://schemas.microsoft.com/office/drawing/2014/main" id="{A006FCB4-C00C-0020-82C3-8B32A4B41BDA}"/>
              </a:ext>
            </a:extLst>
          </p:cNvPr>
          <p:cNvSpPr txBox="1"/>
          <p:nvPr/>
        </p:nvSpPr>
        <p:spPr>
          <a:xfrm>
            <a:off x="190500" y="0"/>
            <a:ext cx="8420100" cy="369332"/>
          </a:xfrm>
          <a:prstGeom prst="rect">
            <a:avLst/>
          </a:prstGeom>
          <a:noFill/>
        </p:spPr>
        <p:txBody>
          <a:bodyPr wrap="square" rtlCol="0">
            <a:spAutoFit/>
          </a:bodyPr>
          <a:lstStyle/>
          <a:p>
            <a:r>
              <a:rPr lang="en-US" dirty="0"/>
              <a:t>Zero day stats – out of bounds</a:t>
            </a:r>
          </a:p>
        </p:txBody>
      </p:sp>
    </p:spTree>
    <p:extLst>
      <p:ext uri="{BB962C8B-B14F-4D97-AF65-F5344CB8AC3E}">
        <p14:creationId xmlns:p14="http://schemas.microsoft.com/office/powerpoint/2010/main" val="41968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BA1DEB-9580-6295-2402-4B22F4747F1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D8357F1-B51E-6923-CB14-6C3A54EF2E1D}"/>
              </a:ext>
            </a:extLst>
          </p:cNvPr>
          <p:cNvPicPr>
            <a:picLocks noChangeAspect="1"/>
          </p:cNvPicPr>
          <p:nvPr/>
        </p:nvPicPr>
        <p:blipFill>
          <a:blip r:embed="rId2"/>
          <a:srcRect/>
          <a:stretch/>
        </p:blipFill>
        <p:spPr>
          <a:xfrm>
            <a:off x="39138" y="341324"/>
            <a:ext cx="12113724" cy="6529988"/>
          </a:xfrm>
          <a:prstGeom prst="rect">
            <a:avLst/>
          </a:prstGeom>
        </p:spPr>
      </p:pic>
      <p:sp>
        <p:nvSpPr>
          <p:cNvPr id="2" name="TextBox 1">
            <a:extLst>
              <a:ext uri="{FF2B5EF4-FFF2-40B4-BE49-F238E27FC236}">
                <a16:creationId xmlns:a16="http://schemas.microsoft.com/office/drawing/2014/main" id="{9203E3CB-703A-4698-2445-D3CB06B4652E}"/>
              </a:ext>
            </a:extLst>
          </p:cNvPr>
          <p:cNvSpPr txBox="1"/>
          <p:nvPr/>
        </p:nvSpPr>
        <p:spPr>
          <a:xfrm>
            <a:off x="190500" y="0"/>
            <a:ext cx="8420100" cy="369332"/>
          </a:xfrm>
          <a:prstGeom prst="rect">
            <a:avLst/>
          </a:prstGeom>
          <a:noFill/>
        </p:spPr>
        <p:txBody>
          <a:bodyPr wrap="square" rtlCol="0">
            <a:spAutoFit/>
          </a:bodyPr>
          <a:lstStyle/>
          <a:p>
            <a:r>
              <a:rPr lang="en-US" dirty="0"/>
              <a:t>Zero day stats – unlikely to observe</a:t>
            </a:r>
          </a:p>
        </p:txBody>
      </p:sp>
    </p:spTree>
    <p:extLst>
      <p:ext uri="{BB962C8B-B14F-4D97-AF65-F5344CB8AC3E}">
        <p14:creationId xmlns:p14="http://schemas.microsoft.com/office/powerpoint/2010/main" val="129885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06979-FE87-526D-21AC-6457BFCC38B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BC206D4-D10A-97B0-1268-5C34E02C68B1}"/>
              </a:ext>
            </a:extLst>
          </p:cNvPr>
          <p:cNvPicPr>
            <a:picLocks noChangeAspect="1"/>
          </p:cNvPicPr>
          <p:nvPr/>
        </p:nvPicPr>
        <p:blipFill>
          <a:blip r:embed="rId2"/>
          <a:srcRect/>
          <a:stretch/>
        </p:blipFill>
        <p:spPr>
          <a:xfrm>
            <a:off x="30109" y="346815"/>
            <a:ext cx="12131782" cy="6513480"/>
          </a:xfrm>
          <a:prstGeom prst="rect">
            <a:avLst/>
          </a:prstGeom>
        </p:spPr>
      </p:pic>
      <p:sp>
        <p:nvSpPr>
          <p:cNvPr id="2" name="TextBox 1">
            <a:extLst>
              <a:ext uri="{FF2B5EF4-FFF2-40B4-BE49-F238E27FC236}">
                <a16:creationId xmlns:a16="http://schemas.microsoft.com/office/drawing/2014/main" id="{8C15790E-322A-5B5A-1DF0-4796EB581C7B}"/>
              </a:ext>
            </a:extLst>
          </p:cNvPr>
          <p:cNvSpPr txBox="1"/>
          <p:nvPr/>
        </p:nvSpPr>
        <p:spPr>
          <a:xfrm>
            <a:off x="190500" y="0"/>
            <a:ext cx="8420100" cy="369332"/>
          </a:xfrm>
          <a:prstGeom prst="rect">
            <a:avLst/>
          </a:prstGeom>
          <a:noFill/>
        </p:spPr>
        <p:txBody>
          <a:bodyPr wrap="square" rtlCol="0">
            <a:spAutoFit/>
          </a:bodyPr>
          <a:lstStyle/>
          <a:p>
            <a:r>
              <a:rPr lang="en-US" dirty="0"/>
              <a:t>Zero day stats – statistical significance</a:t>
            </a:r>
          </a:p>
        </p:txBody>
      </p:sp>
    </p:spTree>
    <p:extLst>
      <p:ext uri="{BB962C8B-B14F-4D97-AF65-F5344CB8AC3E}">
        <p14:creationId xmlns:p14="http://schemas.microsoft.com/office/powerpoint/2010/main" val="3280073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43460-A3E3-3F82-51B8-E64504EC23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3E12006-1EF5-02FE-25D0-EC802D966016}"/>
              </a:ext>
            </a:extLst>
          </p:cNvPr>
          <p:cNvPicPr>
            <a:picLocks noChangeAspect="1"/>
          </p:cNvPicPr>
          <p:nvPr/>
        </p:nvPicPr>
        <p:blipFill>
          <a:blip r:embed="rId3"/>
          <a:srcRect/>
          <a:stretch/>
        </p:blipFill>
        <p:spPr>
          <a:xfrm>
            <a:off x="44757" y="339093"/>
            <a:ext cx="12102484" cy="6510185"/>
          </a:xfrm>
          <a:prstGeom prst="rect">
            <a:avLst/>
          </a:prstGeom>
        </p:spPr>
      </p:pic>
      <p:sp>
        <p:nvSpPr>
          <p:cNvPr id="2" name="TextBox 1">
            <a:extLst>
              <a:ext uri="{FF2B5EF4-FFF2-40B4-BE49-F238E27FC236}">
                <a16:creationId xmlns:a16="http://schemas.microsoft.com/office/drawing/2014/main" id="{14963AA1-A67C-45CF-8884-CCC2B54A88A2}"/>
              </a:ext>
            </a:extLst>
          </p:cNvPr>
          <p:cNvSpPr txBox="1"/>
          <p:nvPr/>
        </p:nvSpPr>
        <p:spPr>
          <a:xfrm>
            <a:off x="190500" y="0"/>
            <a:ext cx="8420100" cy="369332"/>
          </a:xfrm>
          <a:prstGeom prst="rect">
            <a:avLst/>
          </a:prstGeom>
          <a:noFill/>
        </p:spPr>
        <p:txBody>
          <a:bodyPr wrap="square" rtlCol="0">
            <a:spAutoFit/>
          </a:bodyPr>
          <a:lstStyle/>
          <a:p>
            <a:r>
              <a:rPr lang="en-US" dirty="0"/>
              <a:t>Zero day stats – alpha and critical values</a:t>
            </a:r>
          </a:p>
        </p:txBody>
      </p:sp>
    </p:spTree>
    <p:extLst>
      <p:ext uri="{BB962C8B-B14F-4D97-AF65-F5344CB8AC3E}">
        <p14:creationId xmlns:p14="http://schemas.microsoft.com/office/powerpoint/2010/main" val="144944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02BAE5-47CA-A3C6-30E2-62C5056C898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70A064-F38E-51DE-BCC8-02D6C11DF073}"/>
              </a:ext>
            </a:extLst>
          </p:cNvPr>
          <p:cNvPicPr>
            <a:picLocks noChangeAspect="1"/>
          </p:cNvPicPr>
          <p:nvPr/>
        </p:nvPicPr>
        <p:blipFill>
          <a:blip r:embed="rId3"/>
          <a:srcRect/>
          <a:stretch/>
        </p:blipFill>
        <p:spPr>
          <a:xfrm>
            <a:off x="42295" y="356978"/>
            <a:ext cx="12107409" cy="6501022"/>
          </a:xfrm>
          <a:prstGeom prst="rect">
            <a:avLst/>
          </a:prstGeom>
        </p:spPr>
      </p:pic>
      <p:sp>
        <p:nvSpPr>
          <p:cNvPr id="2" name="TextBox 1">
            <a:extLst>
              <a:ext uri="{FF2B5EF4-FFF2-40B4-BE49-F238E27FC236}">
                <a16:creationId xmlns:a16="http://schemas.microsoft.com/office/drawing/2014/main" id="{EA33FAFA-59EE-13D5-3506-978387C28841}"/>
              </a:ext>
            </a:extLst>
          </p:cNvPr>
          <p:cNvSpPr txBox="1"/>
          <p:nvPr/>
        </p:nvSpPr>
        <p:spPr>
          <a:xfrm>
            <a:off x="190500" y="0"/>
            <a:ext cx="8420100" cy="369332"/>
          </a:xfrm>
          <a:prstGeom prst="rect">
            <a:avLst/>
          </a:prstGeom>
          <a:noFill/>
        </p:spPr>
        <p:txBody>
          <a:bodyPr wrap="square" rtlCol="0">
            <a:spAutoFit/>
          </a:bodyPr>
          <a:lstStyle/>
          <a:p>
            <a:r>
              <a:rPr lang="en-US" dirty="0"/>
              <a:t>Zero day stats – relationship between t score and probability</a:t>
            </a:r>
          </a:p>
        </p:txBody>
      </p:sp>
    </p:spTree>
    <p:extLst>
      <p:ext uri="{BB962C8B-B14F-4D97-AF65-F5344CB8AC3E}">
        <p14:creationId xmlns:p14="http://schemas.microsoft.com/office/powerpoint/2010/main" val="17142736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10A1C-FADC-F8DA-1DE2-B0E89A55BA6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776C7C1-F346-9940-DCE7-53843E25C524}"/>
              </a:ext>
            </a:extLst>
          </p:cNvPr>
          <p:cNvPicPr>
            <a:picLocks noChangeAspect="1"/>
          </p:cNvPicPr>
          <p:nvPr/>
        </p:nvPicPr>
        <p:blipFill>
          <a:blip r:embed="rId2"/>
          <a:srcRect/>
          <a:stretch/>
        </p:blipFill>
        <p:spPr>
          <a:xfrm>
            <a:off x="42296" y="358796"/>
            <a:ext cx="12107408" cy="6496450"/>
          </a:xfrm>
          <a:prstGeom prst="rect">
            <a:avLst/>
          </a:prstGeom>
        </p:spPr>
      </p:pic>
      <p:sp>
        <p:nvSpPr>
          <p:cNvPr id="2" name="TextBox 1">
            <a:extLst>
              <a:ext uri="{FF2B5EF4-FFF2-40B4-BE49-F238E27FC236}">
                <a16:creationId xmlns:a16="http://schemas.microsoft.com/office/drawing/2014/main" id="{46E3E5AC-3EEB-0D20-0FEA-3C4E90A546E4}"/>
              </a:ext>
            </a:extLst>
          </p:cNvPr>
          <p:cNvSpPr txBox="1"/>
          <p:nvPr/>
        </p:nvSpPr>
        <p:spPr>
          <a:xfrm>
            <a:off x="190500" y="0"/>
            <a:ext cx="8420100" cy="369332"/>
          </a:xfrm>
          <a:prstGeom prst="rect">
            <a:avLst/>
          </a:prstGeom>
          <a:noFill/>
        </p:spPr>
        <p:txBody>
          <a:bodyPr wrap="square" rtlCol="0">
            <a:spAutoFit/>
          </a:bodyPr>
          <a:lstStyle/>
          <a:p>
            <a:r>
              <a:rPr lang="en-US" dirty="0"/>
              <a:t>Zero day stats – central limit theorem</a:t>
            </a:r>
          </a:p>
        </p:txBody>
      </p:sp>
    </p:spTree>
    <p:extLst>
      <p:ext uri="{BB962C8B-B14F-4D97-AF65-F5344CB8AC3E}">
        <p14:creationId xmlns:p14="http://schemas.microsoft.com/office/powerpoint/2010/main" val="3261741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8D2B7-92DA-887D-6ABA-C4D547F6273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0976E3C-1A06-CF5F-F589-B2BEFFDD348C}"/>
              </a:ext>
            </a:extLst>
          </p:cNvPr>
          <p:cNvPicPr>
            <a:picLocks noChangeAspect="1"/>
          </p:cNvPicPr>
          <p:nvPr/>
        </p:nvPicPr>
        <p:blipFill>
          <a:blip r:embed="rId3"/>
          <a:srcRect/>
          <a:stretch/>
        </p:blipFill>
        <p:spPr>
          <a:xfrm>
            <a:off x="73867" y="357651"/>
            <a:ext cx="12044265" cy="6492545"/>
          </a:xfrm>
          <a:prstGeom prst="rect">
            <a:avLst/>
          </a:prstGeom>
        </p:spPr>
      </p:pic>
      <p:sp>
        <p:nvSpPr>
          <p:cNvPr id="2" name="TextBox 1">
            <a:extLst>
              <a:ext uri="{FF2B5EF4-FFF2-40B4-BE49-F238E27FC236}">
                <a16:creationId xmlns:a16="http://schemas.microsoft.com/office/drawing/2014/main" id="{EA29C764-34D7-6809-2700-FAEFA2734625}"/>
              </a:ext>
            </a:extLst>
          </p:cNvPr>
          <p:cNvSpPr txBox="1"/>
          <p:nvPr/>
        </p:nvSpPr>
        <p:spPr>
          <a:xfrm>
            <a:off x="190500" y="0"/>
            <a:ext cx="8420100" cy="369332"/>
          </a:xfrm>
          <a:prstGeom prst="rect">
            <a:avLst/>
          </a:prstGeom>
          <a:noFill/>
        </p:spPr>
        <p:txBody>
          <a:bodyPr wrap="square" rtlCol="0">
            <a:spAutoFit/>
          </a:bodyPr>
          <a:lstStyle/>
          <a:p>
            <a:r>
              <a:rPr lang="en-US" dirty="0"/>
              <a:t>Zero day stats – law of big numbers</a:t>
            </a:r>
          </a:p>
        </p:txBody>
      </p:sp>
    </p:spTree>
    <p:extLst>
      <p:ext uri="{BB962C8B-B14F-4D97-AF65-F5344CB8AC3E}">
        <p14:creationId xmlns:p14="http://schemas.microsoft.com/office/powerpoint/2010/main" val="2002452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E80C1-8C09-CACA-2A72-F6E022D7048C}"/>
              </a:ext>
            </a:extLst>
          </p:cNvPr>
          <p:cNvSpPr>
            <a:spLocks noGrp="1"/>
          </p:cNvSpPr>
          <p:nvPr>
            <p:ph type="title"/>
          </p:nvPr>
        </p:nvSpPr>
        <p:spPr>
          <a:xfrm>
            <a:off x="838200" y="365125"/>
            <a:ext cx="10515600" cy="854075"/>
          </a:xfrm>
        </p:spPr>
        <p:txBody>
          <a:bodyPr/>
          <a:lstStyle/>
          <a:p>
            <a:r>
              <a:rPr lang="en-US" dirty="0"/>
              <a:t>The problem – lack of intuitive understanding</a:t>
            </a:r>
          </a:p>
        </p:txBody>
      </p:sp>
      <p:sp>
        <p:nvSpPr>
          <p:cNvPr id="3" name="Content Placeholder 2">
            <a:extLst>
              <a:ext uri="{FF2B5EF4-FFF2-40B4-BE49-F238E27FC236}">
                <a16:creationId xmlns:a16="http://schemas.microsoft.com/office/drawing/2014/main" id="{60B5AD3F-419E-F947-6B11-401D448D693B}"/>
              </a:ext>
            </a:extLst>
          </p:cNvPr>
          <p:cNvSpPr>
            <a:spLocks noGrp="1"/>
          </p:cNvSpPr>
          <p:nvPr>
            <p:ph idx="1"/>
          </p:nvPr>
        </p:nvSpPr>
        <p:spPr>
          <a:xfrm>
            <a:off x="838200" y="1295400"/>
            <a:ext cx="10515600" cy="4881563"/>
          </a:xfrm>
        </p:spPr>
        <p:txBody>
          <a:bodyPr/>
          <a:lstStyle/>
          <a:p>
            <a:r>
              <a:rPr lang="en-US" dirty="0"/>
              <a:t>Even after two </a:t>
            </a:r>
            <a:r>
              <a:rPr lang="en-US"/>
              <a:t>analytics courses, </a:t>
            </a:r>
            <a:r>
              <a:rPr lang="en-US" dirty="0"/>
              <a:t>our students do not have an </a:t>
            </a:r>
            <a:r>
              <a:rPr lang="en-US" b="1" dirty="0"/>
              <a:t>intuitive</a:t>
            </a:r>
            <a:r>
              <a:rPr lang="en-US" dirty="0"/>
              <a:t> understanding of statistical concepts such as standard deviation</a:t>
            </a:r>
          </a:p>
          <a:p>
            <a:r>
              <a:rPr lang="en-US" dirty="0"/>
              <a:t>They can “paint by numbers” following an “8 step” recipe for hypothesis testing—but they don’t really understand the concepts</a:t>
            </a:r>
          </a:p>
          <a:p>
            <a:r>
              <a:rPr lang="en-US" dirty="0"/>
              <a:t>Why are the concepts so difficult to internalize? </a:t>
            </a:r>
          </a:p>
          <a:p>
            <a:pPr lvl="1"/>
            <a:r>
              <a:rPr lang="en-US" dirty="0"/>
              <a:t>Confusing terminology</a:t>
            </a:r>
          </a:p>
          <a:p>
            <a:pPr lvl="1"/>
            <a:r>
              <a:rPr lang="en-US" dirty="0"/>
              <a:t>Counterintuitive reasoning—e.g., reject the null, hypothesized mean</a:t>
            </a:r>
          </a:p>
          <a:p>
            <a:pPr lvl="1"/>
            <a:r>
              <a:rPr lang="en-US" b="1" dirty="0"/>
              <a:t>Fragmented and non-visual presentation of concepts</a:t>
            </a:r>
          </a:p>
        </p:txBody>
      </p:sp>
    </p:spTree>
    <p:extLst>
      <p:ext uri="{BB962C8B-B14F-4D97-AF65-F5344CB8AC3E}">
        <p14:creationId xmlns:p14="http://schemas.microsoft.com/office/powerpoint/2010/main" val="2701658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892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0F8465-250B-0236-8844-07A09DF4B06B}"/>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15ABA0CC-6032-26FA-A7FB-398B72809E12}"/>
              </a:ext>
            </a:extLst>
          </p:cNvPr>
          <p:cNvPicPr>
            <a:picLocks noChangeAspect="1"/>
          </p:cNvPicPr>
          <p:nvPr/>
        </p:nvPicPr>
        <p:blipFill>
          <a:blip r:embed="rId2"/>
          <a:stretch>
            <a:fillRect/>
          </a:stretch>
        </p:blipFill>
        <p:spPr>
          <a:xfrm>
            <a:off x="1524" y="0"/>
            <a:ext cx="10133076" cy="6729376"/>
          </a:xfrm>
          <a:prstGeom prst="rect">
            <a:avLst/>
          </a:prstGeom>
        </p:spPr>
      </p:pic>
      <p:sp>
        <p:nvSpPr>
          <p:cNvPr id="6" name="TextBox 5">
            <a:extLst>
              <a:ext uri="{FF2B5EF4-FFF2-40B4-BE49-F238E27FC236}">
                <a16:creationId xmlns:a16="http://schemas.microsoft.com/office/drawing/2014/main" id="{CBB1E34A-C926-4C2D-17EA-C8D719EFBD1B}"/>
              </a:ext>
            </a:extLst>
          </p:cNvPr>
          <p:cNvSpPr txBox="1"/>
          <p:nvPr/>
        </p:nvSpPr>
        <p:spPr>
          <a:xfrm>
            <a:off x="7886700" y="114300"/>
            <a:ext cx="3657600" cy="954107"/>
          </a:xfrm>
          <a:prstGeom prst="rect">
            <a:avLst/>
          </a:prstGeom>
          <a:noFill/>
        </p:spPr>
        <p:txBody>
          <a:bodyPr wrap="square" rtlCol="0">
            <a:spAutoFit/>
          </a:bodyPr>
          <a:lstStyle/>
          <a:p>
            <a:r>
              <a:rPr lang="en-US" sz="2800" dirty="0"/>
              <a:t>Assignment: Visualize SPSS Output</a:t>
            </a:r>
          </a:p>
        </p:txBody>
      </p:sp>
      <p:pic>
        <p:nvPicPr>
          <p:cNvPr id="3" name="Picture 2">
            <a:extLst>
              <a:ext uri="{FF2B5EF4-FFF2-40B4-BE49-F238E27FC236}">
                <a16:creationId xmlns:a16="http://schemas.microsoft.com/office/drawing/2014/main" id="{561C23E1-8080-86B4-03B5-B870321510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152900"/>
            <a:ext cx="5448299" cy="1036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24752C6-F837-F6FA-A6DD-6B4F6A5318DD}"/>
              </a:ext>
            </a:extLst>
          </p:cNvPr>
          <p:cNvPicPr>
            <a:picLocks noChangeAspect="1"/>
          </p:cNvPicPr>
          <p:nvPr/>
        </p:nvPicPr>
        <p:blipFill>
          <a:blip r:embed="rId4"/>
          <a:stretch>
            <a:fillRect/>
          </a:stretch>
        </p:blipFill>
        <p:spPr>
          <a:xfrm>
            <a:off x="4381500" y="5372100"/>
            <a:ext cx="7564442" cy="1356227"/>
          </a:xfrm>
          <a:prstGeom prst="rect">
            <a:avLst/>
          </a:prstGeom>
          <a:ln>
            <a:solidFill>
              <a:schemeClr val="tx1"/>
            </a:solidFill>
          </a:ln>
        </p:spPr>
      </p:pic>
    </p:spTree>
    <p:extLst>
      <p:ext uri="{BB962C8B-B14F-4D97-AF65-F5344CB8AC3E}">
        <p14:creationId xmlns:p14="http://schemas.microsoft.com/office/powerpoint/2010/main" val="42578692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7674E4-27B4-43E7-E507-0883F7F387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CE256A-6468-86DA-1D5C-B2436EEF5D96}"/>
              </a:ext>
            </a:extLst>
          </p:cNvPr>
          <p:cNvSpPr>
            <a:spLocks noGrp="1"/>
          </p:cNvSpPr>
          <p:nvPr>
            <p:ph type="title"/>
          </p:nvPr>
        </p:nvSpPr>
        <p:spPr>
          <a:xfrm>
            <a:off x="838200" y="365125"/>
            <a:ext cx="10515600" cy="854075"/>
          </a:xfrm>
        </p:spPr>
        <p:txBody>
          <a:bodyPr/>
          <a:lstStyle/>
          <a:p>
            <a:r>
              <a:rPr lang="en-US" dirty="0"/>
              <a:t>The solution </a:t>
            </a:r>
          </a:p>
        </p:txBody>
      </p:sp>
      <p:sp>
        <p:nvSpPr>
          <p:cNvPr id="3" name="Content Placeholder 2">
            <a:extLst>
              <a:ext uri="{FF2B5EF4-FFF2-40B4-BE49-F238E27FC236}">
                <a16:creationId xmlns:a16="http://schemas.microsoft.com/office/drawing/2014/main" id="{D8BD919C-9271-6923-093F-7FD78C4410C4}"/>
              </a:ext>
            </a:extLst>
          </p:cNvPr>
          <p:cNvSpPr>
            <a:spLocks noGrp="1"/>
          </p:cNvSpPr>
          <p:nvPr>
            <p:ph idx="1"/>
          </p:nvPr>
        </p:nvSpPr>
        <p:spPr>
          <a:xfrm>
            <a:off x="838200" y="1295400"/>
            <a:ext cx="10515600" cy="4881563"/>
          </a:xfrm>
        </p:spPr>
        <p:txBody>
          <a:bodyPr/>
          <a:lstStyle/>
          <a:p>
            <a:r>
              <a:rPr lang="en-US" dirty="0"/>
              <a:t>Leverage intuition – bigger, smaller, within bounds, out of bounds</a:t>
            </a:r>
          </a:p>
          <a:p>
            <a:r>
              <a:rPr lang="en-US" b="1" dirty="0"/>
              <a:t>Visual</a:t>
            </a:r>
            <a:r>
              <a:rPr lang="en-US" dirty="0"/>
              <a:t> marriage of concepts—multiple data series and axes</a:t>
            </a:r>
          </a:p>
          <a:p>
            <a:r>
              <a:rPr lang="en-US" dirty="0"/>
              <a:t>Animation—layered presentation of ideas</a:t>
            </a:r>
          </a:p>
          <a:p>
            <a:r>
              <a:rPr lang="en-US" dirty="0"/>
              <a:t>Real time feedback and grading</a:t>
            </a:r>
          </a:p>
          <a:p>
            <a:r>
              <a:rPr lang="en-US" dirty="0"/>
              <a:t>Excel</a:t>
            </a:r>
          </a:p>
          <a:p>
            <a:endParaRPr lang="en-US" dirty="0"/>
          </a:p>
          <a:p>
            <a:endParaRPr lang="en-US" dirty="0"/>
          </a:p>
          <a:p>
            <a:endParaRPr lang="en-US" dirty="0"/>
          </a:p>
        </p:txBody>
      </p:sp>
    </p:spTree>
    <p:extLst>
      <p:ext uri="{BB962C8B-B14F-4D97-AF65-F5344CB8AC3E}">
        <p14:creationId xmlns:p14="http://schemas.microsoft.com/office/powerpoint/2010/main" val="2359856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54C7E-E509-CAFF-492E-39F8BE838B1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8556311-CBEB-7F3A-99C6-05C6B8888AAA}"/>
              </a:ext>
            </a:extLst>
          </p:cNvPr>
          <p:cNvSpPr txBox="1"/>
          <p:nvPr/>
        </p:nvSpPr>
        <p:spPr>
          <a:xfrm>
            <a:off x="323850" y="0"/>
            <a:ext cx="11544300" cy="523220"/>
          </a:xfrm>
          <a:prstGeom prst="rect">
            <a:avLst/>
          </a:prstGeom>
          <a:noFill/>
          <a:ln>
            <a:solidFill>
              <a:schemeClr val="accent5">
                <a:lumMod val="40000"/>
                <a:lumOff val="60000"/>
              </a:schemeClr>
            </a:solidFill>
          </a:ln>
        </p:spPr>
        <p:txBody>
          <a:bodyPr wrap="square" rtlCol="0">
            <a:spAutoFit/>
          </a:bodyPr>
          <a:lstStyle/>
          <a:p>
            <a:r>
              <a:rPr lang="en-US" sz="2800" dirty="0"/>
              <a:t>Hypothesis test: 6 axes, 22 data series, 100s of data points, 10 equations</a:t>
            </a:r>
          </a:p>
        </p:txBody>
      </p:sp>
      <p:pic>
        <p:nvPicPr>
          <p:cNvPr id="5" name="Picture 4">
            <a:extLst>
              <a:ext uri="{FF2B5EF4-FFF2-40B4-BE49-F238E27FC236}">
                <a16:creationId xmlns:a16="http://schemas.microsoft.com/office/drawing/2014/main" id="{39BF1C92-58BA-64F8-160B-D734C8F1CD60}"/>
              </a:ext>
            </a:extLst>
          </p:cNvPr>
          <p:cNvPicPr>
            <a:picLocks noChangeAspect="1"/>
          </p:cNvPicPr>
          <p:nvPr/>
        </p:nvPicPr>
        <p:blipFill>
          <a:blip r:embed="rId2"/>
          <a:srcRect/>
          <a:stretch/>
        </p:blipFill>
        <p:spPr>
          <a:xfrm>
            <a:off x="15607" y="685800"/>
            <a:ext cx="12207847" cy="6011996"/>
          </a:xfrm>
          <a:prstGeom prst="rect">
            <a:avLst/>
          </a:prstGeom>
        </p:spPr>
      </p:pic>
    </p:spTree>
    <p:extLst>
      <p:ext uri="{BB962C8B-B14F-4D97-AF65-F5344CB8AC3E}">
        <p14:creationId xmlns:p14="http://schemas.microsoft.com/office/powerpoint/2010/main" val="221030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1076D39-2D44-DB2C-5D49-FAB1717B4838}"/>
              </a:ext>
            </a:extLst>
          </p:cNvPr>
          <p:cNvSpPr txBox="1"/>
          <p:nvPr/>
        </p:nvSpPr>
        <p:spPr>
          <a:xfrm>
            <a:off x="266700" y="152400"/>
            <a:ext cx="11544300" cy="523220"/>
          </a:xfrm>
          <a:prstGeom prst="rect">
            <a:avLst/>
          </a:prstGeom>
          <a:noFill/>
          <a:ln>
            <a:solidFill>
              <a:schemeClr val="accent5">
                <a:lumMod val="40000"/>
                <a:lumOff val="60000"/>
              </a:schemeClr>
            </a:solidFill>
          </a:ln>
        </p:spPr>
        <p:txBody>
          <a:bodyPr wrap="square" rtlCol="0">
            <a:spAutoFit/>
          </a:bodyPr>
          <a:lstStyle/>
          <a:p>
            <a:r>
              <a:rPr lang="en-US" sz="2800" dirty="0"/>
              <a:t>Probability of a single value: self-grading using </a:t>
            </a:r>
            <a:r>
              <a:rPr lang="en-US" sz="2800" dirty="0" err="1"/>
              <a:t>ScoreboardExcel.com</a:t>
            </a:r>
            <a:endParaRPr lang="en-US" sz="2800" dirty="0"/>
          </a:p>
        </p:txBody>
      </p:sp>
      <p:pic>
        <p:nvPicPr>
          <p:cNvPr id="4" name="Picture 3">
            <a:extLst>
              <a:ext uri="{FF2B5EF4-FFF2-40B4-BE49-F238E27FC236}">
                <a16:creationId xmlns:a16="http://schemas.microsoft.com/office/drawing/2014/main" id="{723B8C88-51BB-FFA1-91A4-4CEB8475959B}"/>
              </a:ext>
            </a:extLst>
          </p:cNvPr>
          <p:cNvPicPr>
            <a:picLocks noChangeAspect="1"/>
          </p:cNvPicPr>
          <p:nvPr/>
        </p:nvPicPr>
        <p:blipFill>
          <a:blip r:embed="rId2"/>
          <a:srcRect/>
          <a:stretch/>
        </p:blipFill>
        <p:spPr>
          <a:xfrm>
            <a:off x="454959" y="723900"/>
            <a:ext cx="11249526" cy="5715000"/>
          </a:xfrm>
          <a:prstGeom prst="rect">
            <a:avLst/>
          </a:prstGeom>
          <a:ln>
            <a:solidFill>
              <a:srgbClr val="FFC000"/>
            </a:solidFill>
          </a:ln>
        </p:spPr>
      </p:pic>
      <p:sp>
        <p:nvSpPr>
          <p:cNvPr id="2" name="TextBox 1">
            <a:extLst>
              <a:ext uri="{FF2B5EF4-FFF2-40B4-BE49-F238E27FC236}">
                <a16:creationId xmlns:a16="http://schemas.microsoft.com/office/drawing/2014/main" id="{36AB1690-77B5-215E-92EF-00C8D0E4DF9D}"/>
              </a:ext>
            </a:extLst>
          </p:cNvPr>
          <p:cNvSpPr txBox="1"/>
          <p:nvPr/>
        </p:nvSpPr>
        <p:spPr>
          <a:xfrm>
            <a:off x="342900" y="6477000"/>
            <a:ext cx="12001500" cy="381000"/>
          </a:xfrm>
          <a:prstGeom prst="rect">
            <a:avLst/>
          </a:prstGeom>
          <a:noFill/>
        </p:spPr>
        <p:txBody>
          <a:bodyPr wrap="square" rtlCol="0">
            <a:spAutoFit/>
          </a:bodyPr>
          <a:lstStyle/>
          <a:p>
            <a:r>
              <a:rPr lang="en-US" dirty="0"/>
              <a:t>Cells light pink for wrong answer, green for right answer. Total points earned and progress bar on scoreboard at the top.</a:t>
            </a:r>
          </a:p>
        </p:txBody>
      </p:sp>
    </p:spTree>
    <p:extLst>
      <p:ext uri="{BB962C8B-B14F-4D97-AF65-F5344CB8AC3E}">
        <p14:creationId xmlns:p14="http://schemas.microsoft.com/office/powerpoint/2010/main" val="1262322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493E45-7E7F-23BE-E0BC-D7371043D2C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2E92604-D8AF-40B8-2507-C73874937D5B}"/>
              </a:ext>
            </a:extLst>
          </p:cNvPr>
          <p:cNvSpPr txBox="1"/>
          <p:nvPr/>
        </p:nvSpPr>
        <p:spPr>
          <a:xfrm>
            <a:off x="304800" y="152400"/>
            <a:ext cx="9829800" cy="523220"/>
          </a:xfrm>
          <a:prstGeom prst="rect">
            <a:avLst/>
          </a:prstGeom>
          <a:noFill/>
        </p:spPr>
        <p:txBody>
          <a:bodyPr wrap="square" rtlCol="0">
            <a:spAutoFit/>
          </a:bodyPr>
          <a:lstStyle/>
          <a:p>
            <a:pPr algn="r"/>
            <a:r>
              <a:rPr lang="en-US" sz="2800" dirty="0"/>
              <a:t>Probability of a single value concepts from the chart:</a:t>
            </a:r>
          </a:p>
        </p:txBody>
      </p:sp>
      <p:sp>
        <p:nvSpPr>
          <p:cNvPr id="2" name="TextBox 1">
            <a:extLst>
              <a:ext uri="{FF2B5EF4-FFF2-40B4-BE49-F238E27FC236}">
                <a16:creationId xmlns:a16="http://schemas.microsoft.com/office/drawing/2014/main" id="{B6C48298-D66B-F15E-CED1-5027CF8B5F50}"/>
              </a:ext>
            </a:extLst>
          </p:cNvPr>
          <p:cNvSpPr txBox="1"/>
          <p:nvPr/>
        </p:nvSpPr>
        <p:spPr>
          <a:xfrm>
            <a:off x="10096500" y="190500"/>
            <a:ext cx="1981200" cy="3046988"/>
          </a:xfrm>
          <a:prstGeom prst="rect">
            <a:avLst/>
          </a:prstGeom>
          <a:noFill/>
        </p:spPr>
        <p:txBody>
          <a:bodyPr wrap="square" rtlCol="0">
            <a:spAutoFit/>
          </a:bodyPr>
          <a:lstStyle/>
          <a:p>
            <a:pPr marL="342900" indent="-342900">
              <a:buFont typeface="Courier New" panose="02070309020205020404" pitchFamily="49" charset="0"/>
              <a:buChar char="o"/>
            </a:pPr>
            <a:r>
              <a:rPr lang="en-US" sz="1600" dirty="0"/>
              <a:t>z scores</a:t>
            </a:r>
          </a:p>
          <a:p>
            <a:pPr marL="342900" indent="-342900">
              <a:buFont typeface="Courier New" panose="02070309020205020404" pitchFamily="49" charset="0"/>
              <a:buChar char="o"/>
            </a:pPr>
            <a:r>
              <a:rPr lang="en-US" sz="1600" dirty="0"/>
              <a:t>empirical rule</a:t>
            </a:r>
          </a:p>
          <a:p>
            <a:pPr marL="342900" indent="-342900">
              <a:buFont typeface="Courier New" panose="02070309020205020404" pitchFamily="49" charset="0"/>
              <a:buChar char="o"/>
            </a:pPr>
            <a:r>
              <a:rPr lang="en-US" sz="1600" dirty="0"/>
              <a:t>percentiles for each</a:t>
            </a:r>
          </a:p>
          <a:p>
            <a:pPr marL="342900" indent="-342900">
              <a:buFont typeface="Courier New" panose="02070309020205020404" pitchFamily="49" charset="0"/>
              <a:buChar char="o"/>
            </a:pPr>
            <a:r>
              <a:rPr lang="en-US" sz="1600" dirty="0"/>
              <a:t>two different raw scales</a:t>
            </a:r>
          </a:p>
          <a:p>
            <a:pPr marL="342900" indent="-342900">
              <a:buFont typeface="Courier New" panose="02070309020205020404" pitchFamily="49" charset="0"/>
              <a:buChar char="o"/>
            </a:pPr>
            <a:r>
              <a:rPr lang="en-US" sz="1600" dirty="0"/>
              <a:t>two different standard deviations</a:t>
            </a:r>
          </a:p>
          <a:p>
            <a:pPr marL="342900" indent="-342900">
              <a:buFont typeface="Courier New" panose="02070309020205020404" pitchFamily="49" charset="0"/>
              <a:buChar char="o"/>
            </a:pPr>
            <a:r>
              <a:rPr lang="en-US" sz="1600" dirty="0"/>
              <a:t>Conclusion</a:t>
            </a:r>
          </a:p>
          <a:p>
            <a:pPr marL="342900" indent="-342900">
              <a:buFont typeface="Courier New" panose="02070309020205020404" pitchFamily="49" charset="0"/>
              <a:buChar char="o"/>
            </a:pPr>
            <a:r>
              <a:rPr lang="en-US" sz="1600" dirty="0"/>
              <a:t>Solution algorithm</a:t>
            </a:r>
          </a:p>
        </p:txBody>
      </p:sp>
      <p:pic>
        <p:nvPicPr>
          <p:cNvPr id="5" name="Picture 4">
            <a:extLst>
              <a:ext uri="{FF2B5EF4-FFF2-40B4-BE49-F238E27FC236}">
                <a16:creationId xmlns:a16="http://schemas.microsoft.com/office/drawing/2014/main" id="{32374A92-5C54-9FAA-B43C-193631AFC3AC}"/>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28598" y="998351"/>
            <a:ext cx="9944101" cy="4548897"/>
          </a:xfrm>
          <a:prstGeom prst="rect">
            <a:avLst/>
          </a:prstGeom>
        </p:spPr>
      </p:pic>
      <p:sp>
        <p:nvSpPr>
          <p:cNvPr id="7" name="TextBox 6">
            <a:extLst>
              <a:ext uri="{FF2B5EF4-FFF2-40B4-BE49-F238E27FC236}">
                <a16:creationId xmlns:a16="http://schemas.microsoft.com/office/drawing/2014/main" id="{D430A01A-6EDE-A4FF-8407-9514BF5534CE}"/>
              </a:ext>
            </a:extLst>
          </p:cNvPr>
          <p:cNvSpPr txBox="1"/>
          <p:nvPr/>
        </p:nvSpPr>
        <p:spPr>
          <a:xfrm>
            <a:off x="190500" y="5638800"/>
            <a:ext cx="11468100" cy="830997"/>
          </a:xfrm>
          <a:prstGeom prst="rect">
            <a:avLst/>
          </a:prstGeom>
          <a:noFill/>
        </p:spPr>
        <p:txBody>
          <a:bodyPr wrap="square" rtlCol="0">
            <a:spAutoFit/>
          </a:bodyPr>
          <a:lstStyle/>
          <a:p>
            <a:r>
              <a:rPr lang="en-US" sz="1600" dirty="0"/>
              <a:t>This means that you could introduce probability intuitively purely from pictures before getting to a single calculation. It also means that students could themselves derive decision rules such as to compare performance based on z scores and percentiles rather than raw values.</a:t>
            </a:r>
          </a:p>
        </p:txBody>
      </p:sp>
    </p:spTree>
    <p:extLst>
      <p:ext uri="{BB962C8B-B14F-4D97-AF65-F5344CB8AC3E}">
        <p14:creationId xmlns:p14="http://schemas.microsoft.com/office/powerpoint/2010/main" val="39643440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4164C4-571B-3B77-F33A-F976B00AFC40}"/>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35DA2CF-BA9A-8624-98F6-5A5C76E2C74A}"/>
              </a:ext>
            </a:extLst>
          </p:cNvPr>
          <p:cNvSpPr txBox="1"/>
          <p:nvPr/>
        </p:nvSpPr>
        <p:spPr>
          <a:xfrm>
            <a:off x="266700" y="152400"/>
            <a:ext cx="11544300" cy="523220"/>
          </a:xfrm>
          <a:prstGeom prst="rect">
            <a:avLst/>
          </a:prstGeom>
          <a:noFill/>
          <a:ln>
            <a:solidFill>
              <a:schemeClr val="accent5">
                <a:lumMod val="40000"/>
                <a:lumOff val="60000"/>
              </a:schemeClr>
            </a:solidFill>
          </a:ln>
        </p:spPr>
        <p:txBody>
          <a:bodyPr wrap="square" rtlCol="0">
            <a:spAutoFit/>
          </a:bodyPr>
          <a:lstStyle/>
          <a:p>
            <a:r>
              <a:rPr lang="en-US" sz="2800" dirty="0"/>
              <a:t>Hypothesis test: One sample T self-grading using </a:t>
            </a:r>
            <a:r>
              <a:rPr lang="en-US" sz="2800" dirty="0" err="1"/>
              <a:t>ScoreboardExcel.com</a:t>
            </a:r>
            <a:endParaRPr lang="en-US" sz="2800" dirty="0"/>
          </a:p>
        </p:txBody>
      </p:sp>
      <p:pic>
        <p:nvPicPr>
          <p:cNvPr id="4" name="Picture 3">
            <a:extLst>
              <a:ext uri="{FF2B5EF4-FFF2-40B4-BE49-F238E27FC236}">
                <a16:creationId xmlns:a16="http://schemas.microsoft.com/office/drawing/2014/main" id="{43B681BD-CC67-6929-BBD1-5D0BE307A4A4}"/>
              </a:ext>
            </a:extLst>
          </p:cNvPr>
          <p:cNvPicPr>
            <a:picLocks noChangeAspect="1"/>
          </p:cNvPicPr>
          <p:nvPr/>
        </p:nvPicPr>
        <p:blipFill>
          <a:blip r:embed="rId2"/>
          <a:srcRect/>
          <a:stretch/>
        </p:blipFill>
        <p:spPr>
          <a:xfrm>
            <a:off x="16984" y="723900"/>
            <a:ext cx="12125476" cy="5715000"/>
          </a:xfrm>
          <a:prstGeom prst="rect">
            <a:avLst/>
          </a:prstGeom>
          <a:ln>
            <a:solidFill>
              <a:srgbClr val="FFC000"/>
            </a:solidFill>
          </a:ln>
        </p:spPr>
      </p:pic>
      <p:sp>
        <p:nvSpPr>
          <p:cNvPr id="2" name="TextBox 1">
            <a:extLst>
              <a:ext uri="{FF2B5EF4-FFF2-40B4-BE49-F238E27FC236}">
                <a16:creationId xmlns:a16="http://schemas.microsoft.com/office/drawing/2014/main" id="{1E1061D0-6F28-A8ED-8ED1-8A9F786D6FA2}"/>
              </a:ext>
            </a:extLst>
          </p:cNvPr>
          <p:cNvSpPr txBox="1"/>
          <p:nvPr/>
        </p:nvSpPr>
        <p:spPr>
          <a:xfrm>
            <a:off x="342900" y="6477000"/>
            <a:ext cx="12001500" cy="381000"/>
          </a:xfrm>
          <a:prstGeom prst="rect">
            <a:avLst/>
          </a:prstGeom>
          <a:noFill/>
        </p:spPr>
        <p:txBody>
          <a:bodyPr wrap="square" rtlCol="0">
            <a:spAutoFit/>
          </a:bodyPr>
          <a:lstStyle/>
          <a:p>
            <a:r>
              <a:rPr lang="en-US" dirty="0"/>
              <a:t>Cells light pink for wrong answer, green for right answer. Total points earned and progress bar on scoreboard at the top.</a:t>
            </a:r>
          </a:p>
        </p:txBody>
      </p:sp>
    </p:spTree>
    <p:extLst>
      <p:ext uri="{BB962C8B-B14F-4D97-AF65-F5344CB8AC3E}">
        <p14:creationId xmlns:p14="http://schemas.microsoft.com/office/powerpoint/2010/main" val="3264082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A5757-53B4-8DA9-1B55-468D10FC9D6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66373CCE-FC2B-D1B4-A118-1FF5943BBA7C}"/>
              </a:ext>
            </a:extLst>
          </p:cNvPr>
          <p:cNvSpPr txBox="1"/>
          <p:nvPr/>
        </p:nvSpPr>
        <p:spPr>
          <a:xfrm>
            <a:off x="876300" y="152400"/>
            <a:ext cx="9258300" cy="523220"/>
          </a:xfrm>
          <a:prstGeom prst="rect">
            <a:avLst/>
          </a:prstGeom>
          <a:noFill/>
        </p:spPr>
        <p:txBody>
          <a:bodyPr wrap="square" rtlCol="0">
            <a:spAutoFit/>
          </a:bodyPr>
          <a:lstStyle/>
          <a:p>
            <a:pPr algn="r"/>
            <a:r>
              <a:rPr lang="en-US" sz="2800" dirty="0"/>
              <a:t>Hypothesis test: One sample T concepts from the chart:</a:t>
            </a:r>
          </a:p>
        </p:txBody>
      </p:sp>
      <p:sp>
        <p:nvSpPr>
          <p:cNvPr id="2" name="TextBox 1">
            <a:extLst>
              <a:ext uri="{FF2B5EF4-FFF2-40B4-BE49-F238E27FC236}">
                <a16:creationId xmlns:a16="http://schemas.microsoft.com/office/drawing/2014/main" id="{CFC1D9C7-7E4B-0F05-42AB-2D2010844FAA}"/>
              </a:ext>
            </a:extLst>
          </p:cNvPr>
          <p:cNvSpPr txBox="1"/>
          <p:nvPr/>
        </p:nvSpPr>
        <p:spPr>
          <a:xfrm>
            <a:off x="10096500" y="190500"/>
            <a:ext cx="1981200" cy="4770537"/>
          </a:xfrm>
          <a:prstGeom prst="rect">
            <a:avLst/>
          </a:prstGeom>
          <a:noFill/>
        </p:spPr>
        <p:txBody>
          <a:bodyPr wrap="square" rtlCol="0">
            <a:spAutoFit/>
          </a:bodyPr>
          <a:lstStyle/>
          <a:p>
            <a:pPr marL="342900" indent="-342900">
              <a:buFont typeface="Courier New" panose="02070309020205020404" pitchFamily="49" charset="0"/>
              <a:buChar char="o"/>
            </a:pPr>
            <a:r>
              <a:rPr lang="en-US" sz="1600" dirty="0"/>
              <a:t>H0</a:t>
            </a:r>
          </a:p>
          <a:p>
            <a:pPr marL="342900" indent="-342900">
              <a:buFont typeface="Courier New" panose="02070309020205020404" pitchFamily="49" charset="0"/>
              <a:buChar char="o"/>
            </a:pPr>
            <a:r>
              <a:rPr lang="en-US" sz="1600" dirty="0"/>
              <a:t>Ha</a:t>
            </a:r>
          </a:p>
          <a:p>
            <a:pPr marL="342900" indent="-342900">
              <a:buFont typeface="Courier New" panose="02070309020205020404" pitchFamily="49" charset="0"/>
              <a:buChar char="o"/>
            </a:pPr>
            <a:r>
              <a:rPr lang="en-US" sz="1600" dirty="0"/>
              <a:t>Type of test</a:t>
            </a:r>
          </a:p>
          <a:p>
            <a:pPr marL="342900" indent="-342900">
              <a:buFont typeface="Courier New" panose="02070309020205020404" pitchFamily="49" charset="0"/>
              <a:buChar char="o"/>
            </a:pPr>
            <a:r>
              <a:rPr lang="en-US" sz="1600" dirty="0"/>
              <a:t>n, alpha</a:t>
            </a:r>
          </a:p>
          <a:p>
            <a:pPr marL="342900" indent="-342900">
              <a:buFont typeface="Courier New" panose="02070309020205020404" pitchFamily="49" charset="0"/>
              <a:buChar char="o"/>
            </a:pPr>
            <a:r>
              <a:rPr lang="en-US" sz="1600" dirty="0"/>
              <a:t>Sample mean</a:t>
            </a:r>
          </a:p>
          <a:p>
            <a:pPr marL="342900" indent="-342900">
              <a:buFont typeface="Courier New" panose="02070309020205020404" pitchFamily="49" charset="0"/>
              <a:buChar char="o"/>
            </a:pPr>
            <a:r>
              <a:rPr lang="en-US" sz="1600" dirty="0"/>
              <a:t>Observed difference</a:t>
            </a:r>
          </a:p>
          <a:p>
            <a:pPr marL="342900" indent="-342900">
              <a:buFont typeface="Courier New" panose="02070309020205020404" pitchFamily="49" charset="0"/>
              <a:buChar char="o"/>
            </a:pPr>
            <a:r>
              <a:rPr lang="en-US" sz="1600" dirty="0"/>
              <a:t>Standard Error (SE)</a:t>
            </a:r>
          </a:p>
          <a:p>
            <a:pPr marL="342900" indent="-342900">
              <a:buFont typeface="Courier New" panose="02070309020205020404" pitchFamily="49" charset="0"/>
              <a:buChar char="o"/>
            </a:pPr>
            <a:r>
              <a:rPr lang="en-US" sz="1600" dirty="0"/>
              <a:t>Test statistic</a:t>
            </a:r>
          </a:p>
          <a:p>
            <a:pPr marL="342900" indent="-342900">
              <a:buFont typeface="Courier New" panose="02070309020205020404" pitchFamily="49" charset="0"/>
              <a:buChar char="o"/>
            </a:pPr>
            <a:r>
              <a:rPr lang="en-US" sz="1600" dirty="0"/>
              <a:t>Critical value(s)</a:t>
            </a:r>
          </a:p>
          <a:p>
            <a:pPr marL="342900" indent="-342900">
              <a:buFont typeface="Courier New" panose="02070309020205020404" pitchFamily="49" charset="0"/>
              <a:buChar char="o"/>
            </a:pPr>
            <a:r>
              <a:rPr lang="en-US" sz="1600" dirty="0"/>
              <a:t>p-value</a:t>
            </a:r>
          </a:p>
          <a:p>
            <a:pPr marL="342900" indent="-342900">
              <a:buFont typeface="Courier New" panose="02070309020205020404" pitchFamily="49" charset="0"/>
              <a:buChar char="o"/>
            </a:pPr>
            <a:r>
              <a:rPr lang="en-US" sz="1600" dirty="0"/>
              <a:t>Conclusion</a:t>
            </a:r>
          </a:p>
          <a:p>
            <a:pPr marL="342900" indent="-342900">
              <a:buFont typeface="Courier New" panose="02070309020205020404" pitchFamily="49" charset="0"/>
              <a:buChar char="o"/>
            </a:pPr>
            <a:r>
              <a:rPr lang="en-US" sz="1600" dirty="0"/>
              <a:t>Implication</a:t>
            </a:r>
          </a:p>
          <a:p>
            <a:pPr marL="342900" indent="-342900">
              <a:buFont typeface="Courier New" panose="02070309020205020404" pitchFamily="49" charset="0"/>
              <a:buChar char="o"/>
            </a:pPr>
            <a:r>
              <a:rPr lang="en-US" sz="1600" dirty="0"/>
              <a:t>Confidence Interval</a:t>
            </a:r>
          </a:p>
          <a:p>
            <a:pPr marL="342900" indent="-342900">
              <a:buFont typeface="Courier New" panose="02070309020205020404" pitchFamily="49" charset="0"/>
              <a:buChar char="o"/>
            </a:pPr>
            <a:r>
              <a:rPr lang="en-US" sz="1600" dirty="0"/>
              <a:t>Empirical rule</a:t>
            </a:r>
          </a:p>
          <a:p>
            <a:pPr marL="342900" indent="-342900">
              <a:buFont typeface="Courier New" panose="02070309020205020404" pitchFamily="49" charset="0"/>
              <a:buChar char="o"/>
            </a:pPr>
            <a:r>
              <a:rPr lang="en-US" sz="1600" dirty="0"/>
              <a:t>Solution algorithm</a:t>
            </a:r>
          </a:p>
        </p:txBody>
      </p:sp>
      <p:pic>
        <p:nvPicPr>
          <p:cNvPr id="5" name="Picture 4">
            <a:extLst>
              <a:ext uri="{FF2B5EF4-FFF2-40B4-BE49-F238E27FC236}">
                <a16:creationId xmlns:a16="http://schemas.microsoft.com/office/drawing/2014/main" id="{55FB3D5E-5C0E-9A67-98ED-D51BE7EBE200}"/>
              </a:ext>
            </a:extLst>
          </p:cNvPr>
          <p:cNvPicPr>
            <a:picLocks noChangeAspect="1"/>
          </p:cNvPicPr>
          <p:nvPr/>
        </p:nvPicPr>
        <p:blipFill>
          <a:blip r:embed="rId2"/>
          <a:stretch>
            <a:fillRect/>
          </a:stretch>
        </p:blipFill>
        <p:spPr>
          <a:xfrm>
            <a:off x="228598" y="876299"/>
            <a:ext cx="9944101" cy="4793001"/>
          </a:xfrm>
          <a:prstGeom prst="rect">
            <a:avLst/>
          </a:prstGeom>
        </p:spPr>
      </p:pic>
      <p:sp>
        <p:nvSpPr>
          <p:cNvPr id="7" name="TextBox 6">
            <a:extLst>
              <a:ext uri="{FF2B5EF4-FFF2-40B4-BE49-F238E27FC236}">
                <a16:creationId xmlns:a16="http://schemas.microsoft.com/office/drawing/2014/main" id="{F3CFBE58-063C-0374-B0C9-E8A496144C16}"/>
              </a:ext>
            </a:extLst>
          </p:cNvPr>
          <p:cNvSpPr txBox="1"/>
          <p:nvPr/>
        </p:nvSpPr>
        <p:spPr>
          <a:xfrm>
            <a:off x="190500" y="5638800"/>
            <a:ext cx="11468100" cy="830997"/>
          </a:xfrm>
          <a:prstGeom prst="rect">
            <a:avLst/>
          </a:prstGeom>
          <a:noFill/>
        </p:spPr>
        <p:txBody>
          <a:bodyPr wrap="square" rtlCol="0">
            <a:spAutoFit/>
          </a:bodyPr>
          <a:lstStyle/>
          <a:p>
            <a:r>
              <a:rPr lang="en-US" sz="1600" dirty="0"/>
              <a:t>This means that you could introduce hypothesis testing intuitively purely from pictures before getting to a single calculation. It also means that students could themselves derive decision rules such as to reject H0 if the sample x̅ is more extreme than critical values.</a:t>
            </a:r>
          </a:p>
        </p:txBody>
      </p:sp>
    </p:spTree>
    <p:extLst>
      <p:ext uri="{BB962C8B-B14F-4D97-AF65-F5344CB8AC3E}">
        <p14:creationId xmlns:p14="http://schemas.microsoft.com/office/powerpoint/2010/main" val="4046431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35C7C6-2217-B861-8070-6B8B80375414}"/>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5C33E8B-613E-7BA5-9E11-D272BE0E62BE}"/>
              </a:ext>
            </a:extLst>
          </p:cNvPr>
          <p:cNvSpPr txBox="1"/>
          <p:nvPr/>
        </p:nvSpPr>
        <p:spPr>
          <a:xfrm>
            <a:off x="266700" y="152400"/>
            <a:ext cx="11544300" cy="523220"/>
          </a:xfrm>
          <a:prstGeom prst="rect">
            <a:avLst/>
          </a:prstGeom>
          <a:noFill/>
        </p:spPr>
        <p:txBody>
          <a:bodyPr wrap="square" rtlCol="0">
            <a:spAutoFit/>
          </a:bodyPr>
          <a:lstStyle/>
          <a:p>
            <a:r>
              <a:rPr lang="en-US" sz="2800" dirty="0"/>
              <a:t>Use ChatGPT to generate new problems. Here is the prompt:</a:t>
            </a:r>
          </a:p>
        </p:txBody>
      </p:sp>
      <p:sp>
        <p:nvSpPr>
          <p:cNvPr id="2" name="TextBox 1">
            <a:extLst>
              <a:ext uri="{FF2B5EF4-FFF2-40B4-BE49-F238E27FC236}">
                <a16:creationId xmlns:a16="http://schemas.microsoft.com/office/drawing/2014/main" id="{63007E14-C002-F2BA-4B43-C0B0F30182E1}"/>
              </a:ext>
            </a:extLst>
          </p:cNvPr>
          <p:cNvSpPr txBox="1"/>
          <p:nvPr/>
        </p:nvSpPr>
        <p:spPr>
          <a:xfrm>
            <a:off x="495300" y="800100"/>
            <a:ext cx="11353800" cy="5866221"/>
          </a:xfrm>
          <a:prstGeom prst="rect">
            <a:avLst/>
          </a:prstGeom>
          <a:noFill/>
        </p:spPr>
        <p:txBody>
          <a:bodyPr wrap="square" rtlCol="0">
            <a:spAutoFit/>
          </a:bodyPr>
          <a:lstStyle/>
          <a:p>
            <a:pPr marL="0" marR="0">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Please write 1 sample T test problems similar to these with the following constraints:</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The context should be business related but interesting</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1 one-tail left significant</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1 one-tail left not significant</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1 one-tail right significant</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1 one-tail right not significant</a:t>
            </a:r>
          </a:p>
          <a:p>
            <a:pPr marL="342900" marR="0" lvl="0" indent="-342900">
              <a:lnSpc>
                <a:spcPct val="115000"/>
              </a:lnSpc>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1 two tail significant</a:t>
            </a:r>
          </a:p>
          <a:p>
            <a:pPr marL="342900" marR="0" lvl="0" indent="-342900">
              <a:lnSpc>
                <a:spcPct val="115000"/>
              </a:lnSpc>
              <a:spcAft>
                <a:spcPts val="800"/>
              </a:spcAft>
              <a:buFont typeface="+mj-lt"/>
              <a:buAutoNum type="arabicPeriod"/>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1 two tail not significant</a:t>
            </a:r>
          </a:p>
          <a:p>
            <a:pPr marL="0" marR="0">
              <a:lnSpc>
                <a:spcPct val="115000"/>
              </a:lnSpc>
              <a:spcAft>
                <a:spcPts val="800"/>
              </a:spcAft>
            </a:pPr>
            <a:r>
              <a:rPr lang="en-US" sz="2400" kern="100" dirty="0">
                <a:effectLst/>
                <a:latin typeface="Aptos" panose="020B0004020202020204" pitchFamily="34" charset="0"/>
                <a:ea typeface="Aptos" panose="020B0004020202020204" pitchFamily="34" charset="0"/>
                <a:cs typeface="Times New Roman" panose="02020603050405020304" pitchFamily="18" charset="0"/>
              </a:rPr>
              <a:t>Also produce the data sets for each in an Excel file. Each dataset should be between 30 and 50 records in a single column. Place each problem and its dataset on a separate tab of the Excel file. The problems should appear in text boxes on each worksheet.</a:t>
            </a:r>
          </a:p>
          <a:p>
            <a:endParaRPr lang="en-US" sz="2400" dirty="0"/>
          </a:p>
        </p:txBody>
      </p:sp>
    </p:spTree>
    <p:extLst>
      <p:ext uri="{BB962C8B-B14F-4D97-AF65-F5344CB8AC3E}">
        <p14:creationId xmlns:p14="http://schemas.microsoft.com/office/powerpoint/2010/main" val="35557013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TotalTime>
  <Words>860</Words>
  <Application>Microsoft Macintosh PowerPoint</Application>
  <PresentationFormat>Widescreen</PresentationFormat>
  <Paragraphs>86</Paragraphs>
  <Slides>21</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Aptos</vt:lpstr>
      <vt:lpstr>Aptos Display</vt:lpstr>
      <vt:lpstr>Arial</vt:lpstr>
      <vt:lpstr>Courier New</vt:lpstr>
      <vt:lpstr>Office Theme</vt:lpstr>
      <vt:lpstr>Enhancing Analytics Education through Artificial Intelligence and Automated Learning tools</vt:lpstr>
      <vt:lpstr>The problem – lack of intuitive understanding</vt:lpstr>
      <vt:lpstr>The solution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Zero Day Stats – Guided Discovery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Raymond Frost</dc:creator>
  <cp:lastModifiedBy>Raymond Frost</cp:lastModifiedBy>
  <cp:revision>52</cp:revision>
  <dcterms:created xsi:type="dcterms:W3CDTF">2025-02-23T14:25:42Z</dcterms:created>
  <dcterms:modified xsi:type="dcterms:W3CDTF">2025-03-07T11:22:29Z</dcterms:modified>
</cp:coreProperties>
</file>